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notesSlides/notesSlide6.xml" ContentType="application/vnd.openxmlformats-officedocument.presentationml.notesSlide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ink/ink22.xml" ContentType="application/inkml+xml"/>
  <Override PartName="/ppt/ink/ink2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46" r:id="rId1"/>
  </p:sldMasterIdLst>
  <p:notesMasterIdLst>
    <p:notesMasterId r:id="rId31"/>
  </p:notesMasterIdLst>
  <p:handoutMasterIdLst>
    <p:handoutMasterId r:id="rId32"/>
  </p:handoutMasterIdLst>
  <p:sldIdLst>
    <p:sldId id="257" r:id="rId2"/>
    <p:sldId id="260" r:id="rId3"/>
    <p:sldId id="261" r:id="rId4"/>
    <p:sldId id="262" r:id="rId5"/>
    <p:sldId id="263" r:id="rId6"/>
    <p:sldId id="276" r:id="rId7"/>
    <p:sldId id="275" r:id="rId8"/>
    <p:sldId id="266" r:id="rId9"/>
    <p:sldId id="267" r:id="rId10"/>
    <p:sldId id="269" r:id="rId11"/>
    <p:sldId id="278" r:id="rId12"/>
    <p:sldId id="270" r:id="rId13"/>
    <p:sldId id="280" r:id="rId14"/>
    <p:sldId id="289" r:id="rId15"/>
    <p:sldId id="281" r:id="rId16"/>
    <p:sldId id="277" r:id="rId17"/>
    <p:sldId id="282" r:id="rId18"/>
    <p:sldId id="271" r:id="rId19"/>
    <p:sldId id="272" r:id="rId20"/>
    <p:sldId id="283" r:id="rId21"/>
    <p:sldId id="284" r:id="rId22"/>
    <p:sldId id="285" r:id="rId23"/>
    <p:sldId id="286" r:id="rId24"/>
    <p:sldId id="287" r:id="rId25"/>
    <p:sldId id="290" r:id="rId26"/>
    <p:sldId id="288" r:id="rId27"/>
    <p:sldId id="279" r:id="rId28"/>
    <p:sldId id="273" r:id="rId29"/>
    <p:sldId id="274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29F00"/>
    <a:srgbClr val="9BA8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428" autoAdjust="0"/>
    <p:restoredTop sz="94660"/>
  </p:normalViewPr>
  <p:slideViewPr>
    <p:cSldViewPr snapToGrid="0">
      <p:cViewPr>
        <p:scale>
          <a:sx n="100" d="100"/>
          <a:sy n="100" d="100"/>
        </p:scale>
        <p:origin x="-221" y="-7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FDA795A-13B1-436B-8168-162C0E8AE8E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9B8969C-E9CF-4072-B644-49E1006D2C9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FAE015-DB91-4DF3-BDA2-F3DE6820487D}" type="datetimeFigureOut">
              <a:rPr lang="en-US" smtClean="0"/>
              <a:t>1/25/2022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DB593F-14AA-4FC4-B4F3-1AD3794B1A8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14A8EB-D68A-4535-A67D-C9469EDC365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80911F-C00A-44CF-8C6E-DC4966FAA8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82437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25T13:31:56.47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1 24575,'0'13'0,"1"1"0,0-1 0,1 0 0,1 1 0,0-1 0,1 0 0,0-1 0,1 1 0,1-1 0,0 0 0,0 0 0,1 0 0,11 13 0,39 61 0,55 74 0,-63-91 0,-27-36 0,28 32 0,118 108 0,-2 0 0,-157-164 0,1 1 0,0-1 0,1-1 0,0 0 0,21 12 0,66 26 0,-16-9 0,-67-31 0,-1 0 0,1-1 0,0-1 0,0 0 0,1-1 0,-1-1 0,19 1 0,-22-2 0,9 3-1365,-4 1-5461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22T23:56:29.74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54 0 24575,'-4'0'0,"-3"5"0,-3 2 0,-6-1 0,0-1-8191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22T23:58:06.11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1183 24575,'1'-1'0,"-1"-1"0,1 0 0,-1 1 0,1-1 0,-1 1 0,1-1 0,0 1 0,0-1 0,0 1 0,0 0 0,0-1 0,0 1 0,0 0 0,0 0 0,2-2 0,24-18 0,-20 17 0,55-40-106,84-43 0,75-25-315,-180 93 347,255-117-1039,509-156 1,344 22-900,-644 193 337,938-19 1,-977 116 1660,-163 28 5464,-261-37-3667,-95-29-2074,33 14-6535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22T23:58:11.46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231 1 24575,'0'0'0,"0"0"0,1 1 0,-1-1 0,0 1 0,0-1 0,0 1 0,1-1 0,-1 1 0,0-1 0,0 1 0,0-1 0,0 0 0,0 1 0,0-1 0,0 1 0,0-1 0,0 1 0,0-1 0,0 1 0,0-1 0,0 1 0,-1-1 0,1 1 0,0-1 0,0 1 0,0-1 0,-1 0 0,1 1 0,-8 19 0,7-19 0,-22 50 0,-2-2 0,-53 76 0,59-97 0,-57 93 0,76-121 0,0 0 0,0 0 0,0 0 0,0 0 0,0 0 0,0 0 0,0 0 0,0 0 0,0 1 0,0-1 0,0 0 0,0 0 0,0 0 0,0 0 0,0 0 0,0 0 0,0 0 0,0 0 0,0 0 0,0 1 0,0-1 0,0 0 0,0 0 0,0 0 0,0 0 0,0 0 0,0 0 0,0 0 0,0 0 0,0 0 0,0 0 0,0 1 0,0-1 0,0 0 0,0 0 0,1 0 0,-1 0 0,0 0 0,0 0 0,0 0 0,0 0 0,0 0 0,0 0 0,0 0 0,0 0 0,0 0 0,0 0 0,0 0 0,1 0 0,-1 0 0,0 0 0,0 0 0,0 0 0,0 0 0,0 0 0,0 0 0,0 0 0,0 0 0,0 0 0,1 0 0,-1 0 0,11-2 0,14-8 0,-22 9 0,18-6 0,44-9 0,-9 3 0,-14 2 0,0 2 0,1 2 0,0 2 0,0 1 0,1 3 0,83 8 0,20 1-1365,-126-8-5461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22T23:57:43.85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0 0 24575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22T23:57:44.444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373 10 24575,'3'-9'0,"-10"9"0,-4 0 0,-2 1 0,1 1 0,0 0 0,0 1 0,-18 6 0,16-4 0,0-1 0,-28 3 0,6-3 0,0 0 0,1-2 0,-51-2 0,71-5-1365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22T23:59:03.95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4917 0 24575,'0'3'0,"-1"0"0,1-1 0,-1 1 0,1-1 0,-1 1 0,0-1 0,0 0 0,0 1 0,-1-1 0,1 0 0,0 0 0,-4 4 0,-24 25 0,19-21 0,-95 89-304,-3-5 0,-208 139 0,-269 112-1602,-672 266-4246,-51-115 2648,324-229 3271,784-226 4749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23T00:10:51.07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1641 24575,'114'1'0,"209"-26"0,417-150-1575,-18-63 0,99-68 419,-26-58-260,-443 167 1004,-274 148 2078,-3-3 0,95-85 0,-160 127-1575,-1-1 1,1 0-1,-2 0 0,0-1 0,7-13 0,-8 13-867,-2 5-6050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23T00:10:56.72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1 176 24575,'0'-2'0,"0"1"0,1-1 0,0 0 0,-1 1 0,1-1 0,0 1 0,0-1 0,0 1 0,0-1 0,0 1 0,0-1 0,0 1 0,0 0 0,1 0 0,1-2 0,24-17 0,-24 18 0,41-29-455,2 3 0,87-42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23T00:10:58.28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1 24575,'3'5'0,"-1"-1"0,1 0 0,-1 1 0,1-1 0,1 0 0,-1 0 0,0-1 0,1 1 0,6 4 0,7 8 0,2-1 0,-1-1 0,2-1 0,34 18 0,13 4 0,-67-35-52,1 0-1,-1 0 1,1 0-1,-1 0 1,1 0-1,-1 0 1,1 0-1,-1 0 1,1 0-1,-1 0 1,1 0-1,-1 0 1,1 0-1,-1-1 1,1 1-1,-1 0 1,1 0-1,-1 0 1,1-1-1,-1 1 0,1 0 1,-1-1-1,0 1 1,1 0-1,0-1 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23T00:11:22.169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5191 1423 24575,'-1'-1'0,"1"0"0,0 0 0,-1 0 0,1 0 0,0 1 0,-1-1 0,0 0 0,1 0 0,-1 1 0,1-1 0,-1 0 0,0 1 0,1-1 0,-1 0 0,0 1 0,0-1 0,1 1 0,-1-1 0,-1 1 0,-21-12 0,13 8 0,-18-13 0,-33-26 0,-22-14 0,-120-44 0,100 52 0,-499-226-679,-24 52 1,-467-34-6382,-16 66 3149,901 158 4183,-664-93-257,715 106 3835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25T13:31:57.28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50 308 24575,'0'-5'0,"0"-5"0,0-5 0,0-5 0,0-3 0,0-3 0,0 0 0,0-1 0,0 0 0,-4 1 0,-7 4 0,0 2 0,1-1 0,2 0 0,3 2-8191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23T00:11:27.484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69 276 24575,'0'0'0,"1"0"0,-1-1 0,0 1 0,0 0 0,0 0 0,0 0 0,0 0 0,0 0 0,0 0 0,1 0 0,-1 0 0,0 0 0,0 0 0,0 0 0,0 0 0,0 0 0,0 0 0,1 0 0,-1 0 0,0 0 0,0 0 0,0 0 0,0 0 0,0 0 0,0 0 0,1 0 0,-1 0 0,0 0 0,0 0 0,0 0 0,0 0 0,0 0 0,0 0 0,0 0 0,1 0 0,-1 0 0,0 1 0,0-1 0,0 0 0,0 0 0,0 0 0,0 0 0,0 0 0,0 0 0,0 0 0,0 1 0,0-1 0,6-13 0,-6 3 0,-1-1 0,0 1 0,0 0 0,-1 0 0,0 0 0,-1 0 0,-4-11 0,-4-15 0,3 1 0,-22-54 0,22 81 342,8 7-370,0 1 1,0 0-1,0 0 0,0 0 1,0 0-1,0 0 1,0-1-1,0 1 1,0 0-1,0 0 1,0 0-1,0 0 1,0 0-1,0 0 1,0 0-1,-1-1 1,1 1-1,0 0 1,0 0-1,0 0 1,0 0-1,0 0 0,0 0 1,0 0-1,-1 0 1,1 0-1,0 0 1,0 0-1,0 0 1,0-1-1,0 1 1,0 0-1,-1 0 1,1 0-1,0 0 1,0 0-1,0 0 1,0 0-1,0 0 1,-1 0-1,1 0 0,0 1 1,0-1-1,0 0 1,0 0-1,0 0 1,0 0-1,-1 0 1,1 0-1,0 0 1,0 0-1,0 0 1,0 0-1,0 0 1,0 0-1,0 1 1,0-1-1,0 0 1,-1 0-1,1 0 0,0 0 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23T00:11:29.61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399 1 24575,'0'1'0,"0"0"0,-1 0 0,1 0 0,-1 0 0,1 0 0,-1-1 0,1 1 0,-1 0 0,1 0 0,-1 0 0,0-1 0,1 1 0,-1 0 0,0 0 0,0-1 0,0 1 0,1-1 0,-1 1 0,0-1 0,0 1 0,0-1 0,0 0 0,0 1 0,0-1 0,0 0 0,-1 1 0,-31 5 0,29-6 0,-68 12 0,-91 27 0,129-28 253,25-7-576,-1 0-1,0-1 0,0-1 1,-19 3-1,24-4-6502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25T19:05:25.02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7300 212 24575,'-268'-17'0,"115"4"0,-1318-114 0,337 75 0,1113 52 0,-102-2 0,-1 5 0,1 5 0,-128 26 0,10 14 0,-356 25 0,386-66 0,-128 9 0,316-12 0,-1 1 0,1 1 0,1 1 0,-34 16 0,-36 11 0,39-23 0,0-1 0,-65 3 0,-9 0 0,-195 13 0,-3-27 0,119-1 0,201 2 0,-12-1 0,0 1 0,0 1 0,0 0 0,0 2 0,0 0 0,-21 7 0,13-3 0,0-1 0,-1-1 0,-27 2 0,26-4 0,1 1 0,-50 15 0,-45 18 0,80-27 0,1 2 0,0 2 0,2 1 0,-44 25 0,80-39 0,-1 0 0,1 0 0,0 1 0,0-1 0,0 1 0,0-1 0,0 1 0,0 0 0,0 0 0,1 0 0,-1 0 0,1 0 0,-1 0 0,1 1 0,0-1 0,0 0 0,0 1 0,0-1 0,0 1 0,0-1 0,0 5 0,1-3 0,1-1 0,-1 1 0,1-1 0,0 0 0,0 1 0,0-1 0,0 0 0,1 0 0,0 0 0,-1 0 0,1 0 0,0 0 0,0 0 0,3 3 0,10 8 0,-1 0 0,2-1 0,0-1 0,23 14 0,-38-25 0,73 43 0,2-4 0,153 59 0,172 30 0,-334-109 0,376 101 0,-393-112 0,1-1 0,71 1 0,102-12 0,-159 1 0,240-7 0,314-6 0,-227 18 0,443-5 0,-212-47 0,-99 4 0,325-5 0,-747 46 0,-30 2 0,140-21 0,-154 10 0,17-3 0,0 2 0,103-4 0,-88 17 0,108-5 0,-154 3 0,0-3 0,61-15 0,-82 15 0,-1-2 0,0 0 0,0-1 0,-1-1 0,0-2 0,-1 0 0,0 0 0,-1-2 0,-1-1 0,19-18 0,-33 28 0,-1 0 0,1 0 0,-1 0 0,-1 0 0,1 0 0,-1-1 0,1 1 0,-2-1 0,1 0 0,-1 0 0,1 1 0,-1-9 0,0-8 0,-2-44 0,-1 29 0,2 21 0,-1 1 0,-1-1 0,0 1 0,-1-1 0,0 1 0,-1 0 0,-1 0 0,-1 1 0,0-1 0,0 1 0,-2 1 0,0-1 0,0 1 0,-1 1 0,-1-1 0,0 1 0,-1 1 0,0 0 0,0 1 0,-1 0 0,-15-9 0,-8 5-1365,19 11-5461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25T19:05:28.04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722 475 24575,'-556'0'0,"546"-1"0,-1 1 0,1 1 0,0 0 0,-1 0 0,1 1 0,0 0 0,-12 5 0,19-5 0,-1-1 0,1 1 0,0 0 0,0 0 0,0 0 0,1 1 0,-1-1 0,0 1 0,1-1 0,0 1 0,-1 0 0,1 0 0,0 0 0,1 0 0,-1 1 0,0-1 0,1 0 0,0 1 0,0-1 0,0 1 0,0-1 0,0 1 0,1 6 0,-9 53 0,3-20 0,-1 61 0,7-98 0,0 0 0,0-1 0,0 1 0,1 0 0,0 0 0,0 0 0,1-1 0,2 9 0,-2-11 0,0 0 0,0-1 0,0 1 0,1 0 0,-1-1 0,1 1 0,0-1 0,-1 0 0,1 0 0,0 0 0,0 0 0,0-1 0,1 1 0,-1-1 0,5 2 0,219 73 0,-142-50 0,-1-4 0,131 17 0,-127-25 0,441 67 0,20 2 0,139 0 0,-548-69 0,608 3 0,-499-19 0,111 0 0,574 4 0,-532 28 0,-4 29 0,-289-47 0,1-4 0,143-9 0,-86-2 0,-90 4 0,-28 2 0,0-4 0,0-1 0,0-2 0,55-13 0,-14-5 0,88-24 0,-137 34 0,-10 3 0,0-1 0,29-14 0,-48 19 0,-2 0 0,1 0 0,-1 0 0,15-12 0,-21 13 0,0 0 0,0 0 0,0 0 0,-1-1 0,1 0 0,-1 1 0,0-1 0,0 0 0,3-11 0,21-46 0,-17 43 0,-1 1 0,-1-1 0,-1-1 0,-1 0 0,-1 0 0,-1 0 0,0 0 0,0-24 0,-3 21 0,-2 0 0,-6-36 0,5 49 0,-1 0 0,0 0 0,0 0 0,-1 1 0,0 0 0,-1 0 0,0 0 0,-9-12 0,-3 0 0,-1 1 0,-1 1 0,0 1 0,-1 0 0,-1 2 0,-44-27 0,-150-62 0,160 81 0,-606-252 0,508 214 0,-52-10 0,169 63 0,0 1 0,0 2 0,-71-2 0,-670 22 0,46 1 0,406-17-314,-709 17-1263,809 17 2195,43-4 655,-46-7-1273,-353 38 0,231-43 0,176-14 0,135 0 0,0 2 0,0 2 0,0 2 0,-45 15 0,24-2 0,-107 53 0,100-40-455,-2-3 0,-109 33 0,162-59-6371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25T13:31:58.624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153 1 24575,'0'4'0,"0"6"0,-5 6 0,-5 4 0,-6-1 0,0 1 0,-2 1 0,3 1 0,-1-3 0,-2-5 0,-2-4 0,2-5-8191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25T13:32:01.22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1204 24575,'14'-1'0,"-1"0"0,1-1 0,0-1 0,-1 0 0,1-1 0,18-7 0,77-42 0,-85 41 0,55-34 0,-48 26 0,46-20 0,-66 34 0,0 0 0,0-1 0,-1 0 0,0-1 0,0 0 0,-1 0 0,13-16 0,21-18 0,-26 26 0,24-29 0,-28 29 0,1 1 0,27-23 0,-29 28 0,0-1 0,18-22 0,-20 21 0,0 1 0,1 0 0,12-10 0,-6 8 0,-2-1 0,22-26 0,-21 23 0,27-24 0,-23 21 0,0-1 0,-2-1 0,0-1 0,-2 0 0,27-50 0,-12 22 0,-15 21 0,13-31 0,-21 42 0,0 0 0,2 1 0,0 0 0,1 1 0,24-30 0,-32 44-136,0-1-1,0 0 1,0 0-1,0 0 1,-1 0-1,0-1 1,0 1-1,0-1 0,2-6 1,0-6-6690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25T13:32:04.23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33 24575,'29'0'0,"0"-1"0,0-2 0,48-9 0,-67 9 0,4-1 0,-1 1 0,1 0 0,0 2 0,25-2 0,-38 3 0,0 1 0,0-1 0,-1 0 0,1 1 0,0-1 0,0 1 0,0-1 0,0 1 0,0 0 0,-1-1 0,1 1 0,0 0 0,-1-1 0,1 1 0,0 0 0,-1 0 0,1 0 0,-1-1 0,1 1 0,-1 0 0,1 0 0,-1 0 0,0 0 0,1 0 0,-1 0 0,0 1 0,4 34 0,-2-17 0,1-5-195,1 0 0,0 0 0,1 0 0,0-1 0,1 1 0,10 15 0,-7-16-6631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25T13:32:07.26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1 24575,'47'51'0,"-28"-29"0,33 29 0,-14-20 0,113 105 0,-117-103 0,2-1 0,0-2 0,2-1 0,2-2 0,59 30 0,8 7 0,-80-46 0,29 23 0,-32-23 0,48 29 0,-45-32 0,0 2 0,42 33 0,-63-45 0,-1 0 0,-1-1 0,1 1 0,0-1 0,0-1 0,1 1 0,-1-1 0,1 1 0,0-2 0,-1 1 0,1-1 0,0 1 0,1-2 0,-1 1 0,0-1 0,10 1 0,-2 0 0,-1 1 0,-1 0 0,1 0 0,0 2 0,-1-1 0,0 2 0,18 9 0,36 15 0,-11-8-1365,-38-17-5461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25T13:32:09.29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74 0 24575,'4'1'0,"1"0"0,-1 0 0,1 1 0,-1-1 0,0 1 0,1 0 0,-1 0 0,0 0 0,0 1 0,-1-1 0,1 1 0,0 0 0,-1 0 0,0 0 0,4 5 0,1 0 0,0 1 0,-1 0 0,-1 1 0,0 0 0,6 11 0,-11-19 0,0-1 0,0 1 0,0 0 0,0 0 0,0 0 0,-1 1 0,1-1 0,-1 0 0,1 0 0,-1 0 0,0 0 0,0 0 0,0 1 0,0-1 0,0 0 0,0 0 0,-1 0 0,1 0 0,-1 0 0,1 0 0,-1 1 0,0-1 0,0-1 0,0 1 0,-2 3 0,0-2 0,0-1 0,1 0 0,-1 0 0,0 0 0,-1-1 0,1 1 0,0-1 0,0 1 0,-1-1 0,1 0 0,0 0 0,-1-1 0,1 1 0,-1-1 0,-4 0 0,-99-1-1365,84 0-5461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25T17:01:21.03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1 162 24575,'1021'0'0,"-1020"0"0,1 1 0,-1-1 0,0 0 0,0 0 0,0 0 0,1 0 0,-1 0 0,0-1 0,0 1 0,0 0 0,1 0 0,-1-1 0,0 1 0,0-1 0,0 1 0,0-1 0,0 1 0,0-1 0,0 0 0,0 1 0,1-3 0,-1 2 0,-1 0 0,0 0 0,0 1 0,0-1 0,0 0 0,0 0 0,0 0 0,-1 0 0,1 0 0,0 1 0,0-1 0,-1 0 0,1 0 0,0 0 0,-1 1 0,1-1 0,-1 0 0,1 0 0,-1 1 0,1-1 0,-2-1 0,-5-4 0,1-1 0,-1 1 0,0 1 0,-10-7 0,-91-56 0,83 45 0,25 23 0,-1 0 0,1 0 0,0 0 0,0 0 0,0 0 0,0 0 0,0-1 0,-1 1 0,1 0 0,0 0 0,0 0 0,0 0 0,0-1 0,0 1 0,0 0 0,0 0 0,0 0 0,0-1 0,0 1 0,-1 0 0,1 0 0,0 0 0,0-1 0,0 1 0,0 0 0,0 0 0,1 0 0,-1-1 0,0 1 0,0 0 0,0 0 0,0 0 0,0-1 0,0 1 0,0 0 0,0 0 0,0 0 0,0 0 0,1-1 0,-1 1 0,0 0 0,19 4 0,-6 1 0,0 2 0,0 0 0,23 18 0,-21-15 0,0 0 0,19 9 0,-26-15 0,0-1 0,0 1 0,0 1 0,-1-1 0,0 2 0,10 7 0,-16-12 0,0 1 0,1-1 0,-1 1 0,0-1 0,0 1 0,0 0 0,0-1 0,0 1 0,-1 0 0,1 0 0,0 0 0,-1 0 0,1-1 0,-1 1 0,0 0 0,1 0 0,-1 0 0,0 0 0,0 0 0,-1 0 0,1 0 0,0 0 0,-1 0 0,1 0 0,-1 0 0,1-1 0,-1 1 0,0 0 0,0 0 0,0-1 0,0 1 0,0 0 0,0-1 0,0 1 0,-2 1 0,-6 6-22,0-1-1,0 0 0,-1-1 1,1 0-1,-18 10 0,4-4-1206,5 0-5597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22T23:57:38.12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78 0 24575,'2'14'0,"-1"-12"0,-1-1 0,1 1 0,-1 0 0,0 0 0,1-1 0,-1 1 0,0 0 0,0 0 0,-1 3 0,-60 269 0,43-196 0,16-94-1365,2 20-5461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FB4089-6DF7-419A-8BE9-36D2134B44EA}" type="datetimeFigureOut">
              <a:rPr lang="en-US" smtClean="0"/>
              <a:t>1/25/2022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8081F3-5DBC-4061-B859-2FF044612B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97652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8081F3-5DBC-4061-B859-2FF044612BF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2327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Nadpis; menu katalog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8081F3-5DBC-4061-B859-2FF044612BF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0832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8081F3-5DBC-4061-B859-2FF044612BF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6389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err="1"/>
              <a:t>jdbc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8081F3-5DBC-4061-B859-2FF044612BF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6804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legenda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8081F3-5DBC-4061-B859-2FF044612BF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71231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err="1"/>
              <a:t>Dodac</a:t>
            </a:r>
            <a:r>
              <a:rPr lang="pl-PL" dirty="0"/>
              <a:t> jeszcze  model fizyczny + konceptualny , nie logiczny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8081F3-5DBC-4061-B859-2FF044612BF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694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err="1"/>
              <a:t>Dodac</a:t>
            </a:r>
            <a:r>
              <a:rPr lang="pl-PL" dirty="0"/>
              <a:t> nazwy sekcji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8081F3-5DBC-4061-B859-2FF044612BF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6252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err="1"/>
              <a:t>wieksze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8081F3-5DBC-4061-B859-2FF044612BF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4226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err="1"/>
              <a:t>nope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8081F3-5DBC-4061-B859-2FF044612BF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1614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err="1"/>
              <a:t>Laczenie</a:t>
            </a:r>
            <a:r>
              <a:rPr lang="pl-PL" dirty="0"/>
              <a:t> z </a:t>
            </a:r>
            <a:r>
              <a:rPr lang="pl-PL" dirty="0" err="1"/>
              <a:t>bd</a:t>
            </a:r>
            <a:r>
              <a:rPr lang="pl-PL" dirty="0"/>
              <a:t>,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8081F3-5DBC-4061-B859-2FF044612BF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6073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err="1"/>
              <a:t>Dodac</a:t>
            </a:r>
            <a:r>
              <a:rPr lang="pl-PL" dirty="0"/>
              <a:t> podpis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8081F3-5DBC-4061-B859-2FF044612BF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1909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E86218-12A9-4F6B-AB6B-A0DD2C58D898}" type="datetime1">
              <a:rPr lang="en-US" smtClean="0"/>
              <a:t>1/25/2022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331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3A8C4-1927-4881-960E-E3E0AB121C3A}" type="datetime1">
              <a:rPr lang="en-US" smtClean="0"/>
              <a:t>1/25/2022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269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DA534-01AF-4DC5-8EB3-F04915AEB9A2}" type="datetime1">
              <a:rPr lang="en-US" smtClean="0"/>
              <a:t>1/25/2022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827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EDFBEB-76EE-4CB7-AF11-86DEC747F69C}" type="datetime1">
              <a:rPr lang="en-US" smtClean="0"/>
              <a:t>1/25/2022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670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CDBB0-5C2D-458D-8934-E25C6D771CAA}" type="datetime1">
              <a:rPr lang="en-US" smtClean="0"/>
              <a:t>1/25/2022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162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3B94D-0990-411A-A558-94F26BA3C27D}" type="datetime1">
              <a:rPr lang="en-US" smtClean="0"/>
              <a:t>1/25/2022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663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4B626-5BF6-45AC-BD86-12803B8B1BA3}" type="datetime1">
              <a:rPr lang="en-US" smtClean="0"/>
              <a:t>1/25/2022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194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656CB1-5CE3-4E50-815B-4AEF32CB7ED7}" type="datetime1">
              <a:rPr lang="en-US" smtClean="0"/>
              <a:t>1/25/2022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8605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F3A27-9403-479D-8BDC-0A42A3CE9B8A}" type="datetime1">
              <a:rPr lang="en-US" smtClean="0"/>
              <a:t>1/25/2022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422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A288C74F-C5CB-4A81-AF72-842A6635D20A}" type="datetime1">
              <a:rPr lang="en-US" smtClean="0"/>
              <a:t>1/25/2022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282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B786528-477A-452D-91CE-B0C57010EDD0}" type="datetime1">
              <a:rPr lang="en-US" smtClean="0"/>
              <a:t>1/25/2022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267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ED0E2601-1239-43BF-B2C9-B245BF6604D0}" type="datetime1">
              <a:rPr lang="en-US" smtClean="0"/>
              <a:t>1/25/2022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4982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47" r:id="rId3"/>
    <p:sldLayoutId id="2147483743" r:id="rId4"/>
    <p:sldLayoutId id="2147483738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customXml" Target="../ink/ink13.xml"/><Relationship Id="rId18" Type="http://schemas.openxmlformats.org/officeDocument/2006/relationships/image" Target="../media/image230.png"/><Relationship Id="rId3" Type="http://schemas.openxmlformats.org/officeDocument/2006/relationships/image" Target="../media/image31.png"/><Relationship Id="rId7" Type="http://schemas.openxmlformats.org/officeDocument/2006/relationships/customXml" Target="../ink/ink10.xml"/><Relationship Id="rId12" Type="http://schemas.openxmlformats.org/officeDocument/2006/relationships/image" Target="../media/image20.png"/><Relationship Id="rId17" Type="http://schemas.openxmlformats.org/officeDocument/2006/relationships/customXml" Target="../ink/ink15.xml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11" Type="http://schemas.openxmlformats.org/officeDocument/2006/relationships/customXml" Target="../ink/ink12.xml"/><Relationship Id="rId5" Type="http://schemas.openxmlformats.org/officeDocument/2006/relationships/customXml" Target="../ink/ink9.xml"/><Relationship Id="rId15" Type="http://schemas.openxmlformats.org/officeDocument/2006/relationships/customXml" Target="../ink/ink14.xml"/><Relationship Id="rId10" Type="http://schemas.openxmlformats.org/officeDocument/2006/relationships/image" Target="../media/image19.png"/><Relationship Id="rId4" Type="http://schemas.openxmlformats.org/officeDocument/2006/relationships/image" Target="../media/image32.png"/><Relationship Id="rId9" Type="http://schemas.openxmlformats.org/officeDocument/2006/relationships/customXml" Target="../ink/ink11.xml"/><Relationship Id="rId1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0.png"/><Relationship Id="rId13" Type="http://schemas.openxmlformats.org/officeDocument/2006/relationships/customXml" Target="../ink/ink20.xml"/><Relationship Id="rId3" Type="http://schemas.openxmlformats.org/officeDocument/2006/relationships/image" Target="../media/image34.png"/><Relationship Id="rId7" Type="http://schemas.openxmlformats.org/officeDocument/2006/relationships/customXml" Target="../ink/ink17.xml"/><Relationship Id="rId12" Type="http://schemas.openxmlformats.org/officeDocument/2006/relationships/image" Target="../media/image300.png"/><Relationship Id="rId2" Type="http://schemas.openxmlformats.org/officeDocument/2006/relationships/image" Target="../media/image33.png"/><Relationship Id="rId16" Type="http://schemas.openxmlformats.org/officeDocument/2006/relationships/image" Target="../media/image32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0.png"/><Relationship Id="rId11" Type="http://schemas.openxmlformats.org/officeDocument/2006/relationships/customXml" Target="../ink/ink19.xml"/><Relationship Id="rId5" Type="http://schemas.openxmlformats.org/officeDocument/2006/relationships/customXml" Target="../ink/ink16.xml"/><Relationship Id="rId15" Type="http://schemas.openxmlformats.org/officeDocument/2006/relationships/customXml" Target="../ink/ink21.xml"/><Relationship Id="rId10" Type="http://schemas.openxmlformats.org/officeDocument/2006/relationships/image" Target="../media/image290.png"/><Relationship Id="rId4" Type="http://schemas.openxmlformats.org/officeDocument/2006/relationships/image" Target="../media/image35.png"/><Relationship Id="rId9" Type="http://schemas.openxmlformats.org/officeDocument/2006/relationships/customXml" Target="../ink/ink18.xml"/><Relationship Id="rId14" Type="http://schemas.openxmlformats.org/officeDocument/2006/relationships/image" Target="../media/image3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9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5.jp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jp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9.png"/><Relationship Id="rId4" Type="http://schemas.openxmlformats.org/officeDocument/2006/relationships/image" Target="../media/image5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6.png"/><Relationship Id="rId7" Type="http://schemas.openxmlformats.org/officeDocument/2006/relationships/customXml" Target="../ink/ink23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customXml" Target="../ink/ink22.xml"/><Relationship Id="rId4" Type="http://schemas.openxmlformats.org/officeDocument/2006/relationships/image" Target="../media/image5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hyperlink" Target="https://mariadb.com/kb/en/documentation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customXml" Target="../ink/ink1.xml"/><Relationship Id="rId13" Type="http://schemas.openxmlformats.org/officeDocument/2006/relationships/image" Target="../media/image25.png"/><Relationship Id="rId18" Type="http://schemas.openxmlformats.org/officeDocument/2006/relationships/customXml" Target="../ink/ink6.xml"/><Relationship Id="rId3" Type="http://schemas.openxmlformats.org/officeDocument/2006/relationships/image" Target="../media/image18.jpg"/><Relationship Id="rId21" Type="http://schemas.openxmlformats.org/officeDocument/2006/relationships/image" Target="../media/image29.png"/><Relationship Id="rId7" Type="http://schemas.openxmlformats.org/officeDocument/2006/relationships/image" Target="../media/image22.jpeg"/><Relationship Id="rId12" Type="http://schemas.openxmlformats.org/officeDocument/2006/relationships/customXml" Target="../ink/ink3.xml"/><Relationship Id="rId17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6" Type="http://schemas.openxmlformats.org/officeDocument/2006/relationships/customXml" Target="../ink/ink5.xml"/><Relationship Id="rId20" Type="http://schemas.openxmlformats.org/officeDocument/2006/relationships/customXml" Target="../ink/ink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jpeg"/><Relationship Id="rId11" Type="http://schemas.openxmlformats.org/officeDocument/2006/relationships/image" Target="../media/image24.png"/><Relationship Id="rId5" Type="http://schemas.openxmlformats.org/officeDocument/2006/relationships/image" Target="../media/image20.jpg"/><Relationship Id="rId15" Type="http://schemas.openxmlformats.org/officeDocument/2006/relationships/image" Target="../media/image26.png"/><Relationship Id="rId23" Type="http://schemas.openxmlformats.org/officeDocument/2006/relationships/image" Target="../media/image30.png"/><Relationship Id="rId10" Type="http://schemas.openxmlformats.org/officeDocument/2006/relationships/customXml" Target="../ink/ink2.xml"/><Relationship Id="rId19" Type="http://schemas.openxmlformats.org/officeDocument/2006/relationships/image" Target="../media/image28.png"/><Relationship Id="rId4" Type="http://schemas.openxmlformats.org/officeDocument/2006/relationships/image" Target="../media/image19.jpeg"/><Relationship Id="rId9" Type="http://schemas.openxmlformats.org/officeDocument/2006/relationships/image" Target="../media/image23.png"/><Relationship Id="rId14" Type="http://schemas.openxmlformats.org/officeDocument/2006/relationships/customXml" Target="../ink/ink4.xml"/><Relationship Id="rId22" Type="http://schemas.openxmlformats.org/officeDocument/2006/relationships/customXml" Target="../ink/ink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A9286AD2-18A9-4868-A4E3-7A2097A20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1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FD68DA-43BA-4508-8DE2-BA9BB7B2FA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9754" y="639097"/>
            <a:ext cx="6253317" cy="3686015"/>
          </a:xfrm>
        </p:spPr>
        <p:txBody>
          <a:bodyPr>
            <a:normAutofit/>
          </a:bodyPr>
          <a:lstStyle/>
          <a:p>
            <a:r>
              <a:rPr lang="en-US" sz="7200" dirty="0" err="1"/>
              <a:t>Sklep</a:t>
            </a:r>
            <a:r>
              <a:rPr lang="en-US" sz="7200" dirty="0"/>
              <a:t> </a:t>
            </a:r>
            <a:r>
              <a:rPr lang="en-US" sz="7200" dirty="0" err="1"/>
              <a:t>komputerowy</a:t>
            </a:r>
            <a:endParaRPr lang="en-US" sz="72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E9CFF2-3777-4FF4-A759-8491175B0B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89753" y="4672739"/>
            <a:ext cx="6269347" cy="1021498"/>
          </a:xfrm>
        </p:spPr>
        <p:txBody>
          <a:bodyPr>
            <a:normAutofit fontScale="55000" lnSpcReduction="20000"/>
          </a:bodyPr>
          <a:lstStyle/>
          <a:p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Anastasiya Huzarevich</a:t>
            </a:r>
          </a:p>
          <a:p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Franciszek Strasburger</a:t>
            </a:r>
          </a:p>
          <a:p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Bartosz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Matysiak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7A7CD63-7EC3-44F3-95D0-595C4019F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27754" y="4498925"/>
            <a:ext cx="5636107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Laptops on a table&#10;&#10;Description automatically generated">
            <a:extLst>
              <a:ext uri="{FF2B5EF4-FFF2-40B4-BE49-F238E27FC236}">
                <a16:creationId xmlns:a16="http://schemas.microsoft.com/office/drawing/2014/main" id="{15FFE638-D96F-46DE-BF9A-B3CBFF31A5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457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7378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03D84-8025-454F-A8E8-FE427EEF36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497840"/>
            <a:ext cx="10058400" cy="1320800"/>
          </a:xfrm>
        </p:spPr>
        <p:txBody>
          <a:bodyPr>
            <a:normAutofit/>
          </a:bodyPr>
          <a:lstStyle/>
          <a:p>
            <a:r>
              <a:rPr lang="pl-PL" sz="3600" dirty="0"/>
              <a:t>Implementacja systemu baz danych</a:t>
            </a:r>
            <a:endParaRPr lang="en-US" sz="3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C087B4-F54A-459F-80E3-66F29C9048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413" y="2118023"/>
            <a:ext cx="5149413" cy="16085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F2123D6-C3ED-4AD1-BE33-DE78D51454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7306" y="4074160"/>
            <a:ext cx="6507174" cy="163576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C786B69E-C6F4-46AD-A9CA-C20E91E8DCDC}"/>
                  </a:ext>
                </a:extLst>
              </p14:cNvPr>
              <p14:cNvContentPartPr/>
              <p14:nvPr/>
            </p14:nvContentPartPr>
            <p14:xfrm>
              <a:off x="5048600" y="4853312"/>
              <a:ext cx="29880" cy="1396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C786B69E-C6F4-46AD-A9CA-C20E91E8DCD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044280" y="4848632"/>
                <a:ext cx="38520" cy="14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732537B6-1A48-4453-AF27-9D65EC91C1B3}"/>
                  </a:ext>
                </a:extLst>
              </p14:cNvPr>
              <p14:cNvContentPartPr/>
              <p14:nvPr/>
            </p14:nvContentPartPr>
            <p14:xfrm>
              <a:off x="5060080" y="4856200"/>
              <a:ext cx="19800" cy="864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732537B6-1A48-4453-AF27-9D65EC91C1B3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055760" y="4851880"/>
                <a:ext cx="28440" cy="1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7BC069C0-4571-4AD0-9A86-6430E59AF478}"/>
                  </a:ext>
                </a:extLst>
              </p14:cNvPr>
              <p14:cNvContentPartPr/>
              <p14:nvPr/>
            </p14:nvContentPartPr>
            <p14:xfrm>
              <a:off x="5810360" y="2595392"/>
              <a:ext cx="1990440" cy="42624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7BC069C0-4571-4AD0-9A86-6430E59AF478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806040" y="2591072"/>
                <a:ext cx="1999080" cy="43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6A75444C-792C-4B1D-BA33-C1833C0CE47D}"/>
                  </a:ext>
                </a:extLst>
              </p14:cNvPr>
              <p14:cNvContentPartPr/>
              <p14:nvPr/>
            </p14:nvContentPartPr>
            <p14:xfrm>
              <a:off x="5797760" y="2874392"/>
              <a:ext cx="265320" cy="14868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6A75444C-792C-4B1D-BA33-C1833C0CE47D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793440" y="2870072"/>
                <a:ext cx="273960" cy="157320"/>
              </a:xfrm>
              <a:prstGeom prst="rect">
                <a:avLst/>
              </a:prstGeom>
            </p:spPr>
          </p:pic>
        </mc:Fallback>
      </mc:AlternateContent>
      <p:grpSp>
        <p:nvGrpSpPr>
          <p:cNvPr id="46" name="Group 45">
            <a:extLst>
              <a:ext uri="{FF2B5EF4-FFF2-40B4-BE49-F238E27FC236}">
                <a16:creationId xmlns:a16="http://schemas.microsoft.com/office/drawing/2014/main" id="{9F9DB645-12D5-4B45-9F66-4F214A0EA017}"/>
              </a:ext>
            </a:extLst>
          </p:cNvPr>
          <p:cNvGrpSpPr/>
          <p:nvPr/>
        </p:nvGrpSpPr>
        <p:grpSpPr>
          <a:xfrm rot="498842">
            <a:off x="3251854" y="4725953"/>
            <a:ext cx="1776715" cy="819478"/>
            <a:chOff x="3292045" y="4849712"/>
            <a:chExt cx="1776715" cy="819478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D9CD29A1-8DA2-425A-8D7F-E07C600ECD4E}"/>
                    </a:ext>
                  </a:extLst>
                </p14:cNvPr>
                <p14:cNvContentPartPr/>
                <p14:nvPr/>
              </p14:nvContentPartPr>
              <p14:xfrm>
                <a:off x="5067320" y="4853312"/>
                <a:ext cx="360" cy="3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D9CD29A1-8DA2-425A-8D7F-E07C600ECD4E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5063000" y="4848632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EE8CA11D-E858-4C2E-B111-E004F1D7F397}"/>
                    </a:ext>
                  </a:extLst>
                </p14:cNvPr>
                <p14:cNvContentPartPr/>
                <p14:nvPr/>
              </p14:nvContentPartPr>
              <p14:xfrm>
                <a:off x="4933040" y="4849712"/>
                <a:ext cx="135720" cy="162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EE8CA11D-E858-4C2E-B111-E004F1D7F397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4928720" y="4845392"/>
                  <a:ext cx="14436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A4DC87CB-64D5-41A3-BF86-29A166BA040F}"/>
                    </a:ext>
                  </a:extLst>
                </p14:cNvPr>
                <p14:cNvContentPartPr/>
                <p14:nvPr/>
              </p14:nvContentPartPr>
              <p14:xfrm>
                <a:off x="3292045" y="4854510"/>
                <a:ext cx="1770480" cy="81468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A4DC87CB-64D5-41A3-BF86-29A166BA040F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3287725" y="4850190"/>
                  <a:ext cx="1779120" cy="8233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E33222D1-E10A-4A1E-B98E-CF8F8935ED9B}"/>
              </a:ext>
            </a:extLst>
          </p:cNvPr>
          <p:cNvSpPr txBox="1"/>
          <p:nvPr/>
        </p:nvSpPr>
        <p:spPr>
          <a:xfrm>
            <a:off x="7605491" y="2756025"/>
            <a:ext cx="1920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Tworzenie tabel</a:t>
            </a:r>
            <a:endParaRPr lang="en-US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881A55A-8CA6-45F7-B659-A1173FC4CA98}"/>
              </a:ext>
            </a:extLst>
          </p:cNvPr>
          <p:cNvSpPr txBox="1"/>
          <p:nvPr/>
        </p:nvSpPr>
        <p:spPr>
          <a:xfrm flipH="1">
            <a:off x="1514900" y="4952949"/>
            <a:ext cx="2184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Tworzenie indeksów</a:t>
            </a:r>
            <a:endParaRPr lang="en-US" dirty="0"/>
          </a:p>
        </p:txBody>
      </p:sp>
      <p:sp>
        <p:nvSpPr>
          <p:cNvPr id="50" name="Slide Number Placeholder 49">
            <a:extLst>
              <a:ext uri="{FF2B5EF4-FFF2-40B4-BE49-F238E27FC236}">
                <a16:creationId xmlns:a16="http://schemas.microsoft.com/office/drawing/2014/main" id="{F4FC3CAD-AE3A-4701-AC21-2616C6DCF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9850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C47CA8-1774-4DE5-AE16-32F3153474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z="4800" dirty="0"/>
              <a:t>Implementacja systemu baz danych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2F77CD5-F542-41B3-98EC-20CBFADE41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2434"/>
          <a:stretch/>
        </p:blipFill>
        <p:spPr>
          <a:xfrm>
            <a:off x="674254" y="4417936"/>
            <a:ext cx="5227781" cy="101064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1AF9F29-E560-485F-8937-35D39AD856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254" y="5406265"/>
            <a:ext cx="5421745" cy="62377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C4CA64A-22A7-4175-9C3A-727B5F1AC9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8988" y="2052649"/>
            <a:ext cx="4976692" cy="215536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83B33395-FEA5-4E46-A5BC-67E08E297338}"/>
                  </a:ext>
                </a:extLst>
              </p14:cNvPr>
              <p14:cNvContentPartPr/>
              <p14:nvPr/>
            </p14:nvContentPartPr>
            <p14:xfrm>
              <a:off x="6311527" y="4988633"/>
              <a:ext cx="1534680" cy="59148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83B33395-FEA5-4E46-A5BC-67E08E29733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307207" y="4984313"/>
                <a:ext cx="1543320" cy="600120"/>
              </a:xfrm>
              <a:prstGeom prst="rect">
                <a:avLst/>
              </a:prstGeom>
            </p:spPr>
          </p:pic>
        </mc:Fallback>
      </mc:AlternateContent>
      <p:grpSp>
        <p:nvGrpSpPr>
          <p:cNvPr id="19" name="Group 18">
            <a:extLst>
              <a:ext uri="{FF2B5EF4-FFF2-40B4-BE49-F238E27FC236}">
                <a16:creationId xmlns:a16="http://schemas.microsoft.com/office/drawing/2014/main" id="{ECFA5913-09AE-47D2-9837-9ED1150F8337}"/>
              </a:ext>
            </a:extLst>
          </p:cNvPr>
          <p:cNvGrpSpPr/>
          <p:nvPr/>
        </p:nvGrpSpPr>
        <p:grpSpPr>
          <a:xfrm>
            <a:off x="6307567" y="5507753"/>
            <a:ext cx="105840" cy="124200"/>
            <a:chOff x="6307567" y="5507753"/>
            <a:chExt cx="105840" cy="124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622C0238-16DB-4E99-921C-D52451DDB1EB}"/>
                    </a:ext>
                  </a:extLst>
                </p14:cNvPr>
                <p14:cNvContentPartPr/>
                <p14:nvPr/>
              </p14:nvContentPartPr>
              <p14:xfrm>
                <a:off x="6315847" y="5507753"/>
                <a:ext cx="97560" cy="637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622C0238-16DB-4E99-921C-D52451DDB1EB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311527" y="5503433"/>
                  <a:ext cx="10620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1BD008F4-4AC7-47DC-87B3-2E8BD3D92CA7}"/>
                    </a:ext>
                  </a:extLst>
                </p14:cNvPr>
                <p14:cNvContentPartPr/>
                <p14:nvPr/>
              </p14:nvContentPartPr>
              <p14:xfrm>
                <a:off x="6307567" y="5570753"/>
                <a:ext cx="88560" cy="6120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1BD008F4-4AC7-47DC-87B3-2E8BD3D92CA7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303247" y="5566433"/>
                  <a:ext cx="97200" cy="69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7D1AA1B6-8945-4E0D-BBE5-C0E9ADB9862E}"/>
                  </a:ext>
                </a:extLst>
              </p14:cNvPr>
              <p14:cNvContentPartPr/>
              <p14:nvPr/>
            </p14:nvContentPartPr>
            <p14:xfrm>
              <a:off x="4498207" y="2442713"/>
              <a:ext cx="1868760" cy="5122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7D1AA1B6-8945-4E0D-BBE5-C0E9ADB9862E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493887" y="2438393"/>
                <a:ext cx="1877400" cy="520920"/>
              </a:xfrm>
              <a:prstGeom prst="rect">
                <a:avLst/>
              </a:prstGeom>
            </p:spPr>
          </p:pic>
        </mc:Fallback>
      </mc:AlternateContent>
      <p:grpSp>
        <p:nvGrpSpPr>
          <p:cNvPr id="29" name="Group 28">
            <a:extLst>
              <a:ext uri="{FF2B5EF4-FFF2-40B4-BE49-F238E27FC236}">
                <a16:creationId xmlns:a16="http://schemas.microsoft.com/office/drawing/2014/main" id="{1ECACAF2-A210-4A90-8E64-248E754A719B}"/>
              </a:ext>
            </a:extLst>
          </p:cNvPr>
          <p:cNvGrpSpPr/>
          <p:nvPr/>
        </p:nvGrpSpPr>
        <p:grpSpPr>
          <a:xfrm>
            <a:off x="6210367" y="2855633"/>
            <a:ext cx="152280" cy="128520"/>
            <a:chOff x="6210367" y="2855633"/>
            <a:chExt cx="152280" cy="128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F4CB8ADA-0438-4686-9B51-AD4A71B38AE6}"/>
                    </a:ext>
                  </a:extLst>
                </p14:cNvPr>
                <p14:cNvContentPartPr/>
                <p14:nvPr/>
              </p14:nvContentPartPr>
              <p14:xfrm>
                <a:off x="6333487" y="2855633"/>
                <a:ext cx="29160" cy="997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F4CB8ADA-0438-4686-9B51-AD4A71B38AE6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329167" y="2851313"/>
                  <a:ext cx="3780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6652D7DE-BFD4-40C3-AF93-61EF78850403}"/>
                    </a:ext>
                  </a:extLst>
                </p14:cNvPr>
                <p14:cNvContentPartPr/>
                <p14:nvPr/>
              </p14:nvContentPartPr>
              <p14:xfrm>
                <a:off x="6210367" y="2945993"/>
                <a:ext cx="144000" cy="381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6652D7DE-BFD4-40C3-AF93-61EF78850403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206047" y="2941673"/>
                  <a:ext cx="152640" cy="468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4E0AC567-B878-43F4-91BC-3A82ACA0A397}"/>
              </a:ext>
            </a:extLst>
          </p:cNvPr>
          <p:cNvSpPr txBox="1"/>
          <p:nvPr/>
        </p:nvSpPr>
        <p:spPr>
          <a:xfrm>
            <a:off x="8176035" y="4665467"/>
            <a:ext cx="26119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dirty="0"/>
              <a:t>Przydzielenie uprawnień użytkownikom</a:t>
            </a:r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6D27E89-3C8F-492D-AA68-0895AE5E6ECE}"/>
              </a:ext>
            </a:extLst>
          </p:cNvPr>
          <p:cNvSpPr txBox="1"/>
          <p:nvPr/>
        </p:nvSpPr>
        <p:spPr>
          <a:xfrm>
            <a:off x="2155614" y="2188723"/>
            <a:ext cx="2044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/>
              <a:t>Tworzenie widoków</a:t>
            </a:r>
            <a:endParaRPr lang="en-US" dirty="0"/>
          </a:p>
        </p:txBody>
      </p:sp>
      <p:sp>
        <p:nvSpPr>
          <p:cNvPr id="33" name="Slide Number Placeholder 32">
            <a:extLst>
              <a:ext uri="{FF2B5EF4-FFF2-40B4-BE49-F238E27FC236}">
                <a16:creationId xmlns:a16="http://schemas.microsoft.com/office/drawing/2014/main" id="{23C4B6BC-7280-4737-AABE-64805C3EAF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00300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77172B-C506-4CB1-B3CD-BC7897EDD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Testowanie bazy danych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14F1D0-82F3-4D1C-997C-DAB5D0A4F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12</a:t>
            </a:fld>
            <a:endParaRPr lang="en-US" dirty="0"/>
          </a:p>
        </p:txBody>
      </p:sp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3A4CA375-1518-4956-9669-77A23432E2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384" y="4413826"/>
            <a:ext cx="4732486" cy="137335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A7D0CC6-C2BA-4922-A570-28B01DF543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3063" y="4357905"/>
            <a:ext cx="4633783" cy="137335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6BD1A45-2A70-4769-A9E4-B5E18F3E16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6881" y="1950681"/>
            <a:ext cx="4891596" cy="137335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E1C8121-D5F1-428C-8B9E-FA0F6E492F4F}"/>
              </a:ext>
            </a:extLst>
          </p:cNvPr>
          <p:cNvSpPr txBox="1"/>
          <p:nvPr/>
        </p:nvSpPr>
        <p:spPr>
          <a:xfrm>
            <a:off x="3833330" y="3349304"/>
            <a:ext cx="37860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/>
              <a:t>Przykład tworzenia tabeli „Promocja” </a:t>
            </a:r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693C69D-31C5-4DAB-AC63-D9094AFAF9DF}"/>
              </a:ext>
            </a:extLst>
          </p:cNvPr>
          <p:cNvSpPr txBox="1"/>
          <p:nvPr/>
        </p:nvSpPr>
        <p:spPr>
          <a:xfrm>
            <a:off x="734985" y="5832334"/>
            <a:ext cx="4451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Wyświetlenie zawartości tabeli  „Promocja”</a:t>
            </a:r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DC64584-09C7-406A-924C-FD4FE5325AAB}"/>
              </a:ext>
            </a:extLst>
          </p:cNvPr>
          <p:cNvSpPr txBox="1"/>
          <p:nvPr/>
        </p:nvSpPr>
        <p:spPr>
          <a:xfrm>
            <a:off x="6911107" y="5832334"/>
            <a:ext cx="4451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Wyświetlenie kolumn tabeli  „Promocja”</a:t>
            </a:r>
            <a:endParaRPr lang="en-US" dirty="0"/>
          </a:p>
        </p:txBody>
      </p:sp>
      <p:pic>
        <p:nvPicPr>
          <p:cNvPr id="30" name="Picture 29" descr="A picture containing outdoor object, night sky&#10;&#10;Description automatically generated">
            <a:extLst>
              <a:ext uri="{FF2B5EF4-FFF2-40B4-BE49-F238E27FC236}">
                <a16:creationId xmlns:a16="http://schemas.microsoft.com/office/drawing/2014/main" id="{A2830EA4-C39F-4F56-9FD8-DA6230A476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76251">
            <a:off x="7024003" y="3448642"/>
            <a:ext cx="746303" cy="954208"/>
          </a:xfrm>
          <a:prstGeom prst="rect">
            <a:avLst/>
          </a:prstGeom>
        </p:spPr>
      </p:pic>
      <p:pic>
        <p:nvPicPr>
          <p:cNvPr id="31" name="Picture 30" descr="A picture containing outdoor object, night sky&#10;&#10;Description automatically generated">
            <a:extLst>
              <a:ext uri="{FF2B5EF4-FFF2-40B4-BE49-F238E27FC236}">
                <a16:creationId xmlns:a16="http://schemas.microsoft.com/office/drawing/2014/main" id="{8157FFF8-752D-4F3B-B4EC-48A7ACFFBF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947702">
            <a:off x="3690994" y="3479560"/>
            <a:ext cx="746303" cy="954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5161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3D631-7F2D-45C5-9FC3-35D27938AC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Testowanie bazy danych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B7C4273-C9AE-4318-B21E-9A21C9E05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13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78139B-1AD2-41CD-9DC7-EC0D455FB6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3623" y="2407963"/>
            <a:ext cx="2590800" cy="30329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B71EA55-193C-4196-B359-FDF5B976FB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3623" y="3073070"/>
            <a:ext cx="2638425" cy="371475"/>
          </a:xfrm>
          <a:prstGeom prst="rect">
            <a:avLst/>
          </a:prstGeo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AD5A85CB-DE02-4F1A-BC27-010D51B265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380" y="2407963"/>
            <a:ext cx="1817591" cy="288469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DDA2D85-F0A4-4BA8-976B-26501ED922B7}"/>
              </a:ext>
            </a:extLst>
          </p:cNvPr>
          <p:cNvSpPr txBox="1"/>
          <p:nvPr/>
        </p:nvSpPr>
        <p:spPr>
          <a:xfrm>
            <a:off x="243865" y="5326602"/>
            <a:ext cx="26254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dirty="0"/>
              <a:t>Wyświetlenie zawartości bazy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6AE834-1239-4BB8-B586-0A2E1B21A6DE}"/>
              </a:ext>
            </a:extLst>
          </p:cNvPr>
          <p:cNvSpPr txBox="1"/>
          <p:nvPr/>
        </p:nvSpPr>
        <p:spPr>
          <a:xfrm>
            <a:off x="4417562" y="1951737"/>
            <a:ext cx="2242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/>
              <a:t>Testowanie indeksów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531DB08-4448-45F9-9BAA-1EBA95C32CF3}"/>
              </a:ext>
            </a:extLst>
          </p:cNvPr>
          <p:cNvSpPr txBox="1"/>
          <p:nvPr/>
        </p:nvSpPr>
        <p:spPr>
          <a:xfrm>
            <a:off x="3740500" y="2711261"/>
            <a:ext cx="3897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1. Wyszukiwanie w bazie z indeksem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D75D112-6817-4757-8D40-5A6BDB473337}"/>
              </a:ext>
            </a:extLst>
          </p:cNvPr>
          <p:cNvSpPr txBox="1"/>
          <p:nvPr/>
        </p:nvSpPr>
        <p:spPr>
          <a:xfrm>
            <a:off x="3740500" y="3500496"/>
            <a:ext cx="3897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2. Wyszukiwanie w bazie bez indeksu</a:t>
            </a:r>
            <a:endParaRPr lang="en-US" dirty="0"/>
          </a:p>
        </p:txBody>
      </p:sp>
      <p:pic>
        <p:nvPicPr>
          <p:cNvPr id="13" name="Picture 12" descr="Text&#10;&#10;Description automatically generated">
            <a:extLst>
              <a:ext uri="{FF2B5EF4-FFF2-40B4-BE49-F238E27FC236}">
                <a16:creationId xmlns:a16="http://schemas.microsoft.com/office/drawing/2014/main" id="{6AABACFF-576F-4FE6-8495-68C1FD50237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5634" y="3949228"/>
            <a:ext cx="3796986" cy="190829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AA5F266-03FE-469F-86D9-95467EF64E49}"/>
              </a:ext>
            </a:extLst>
          </p:cNvPr>
          <p:cNvSpPr txBox="1"/>
          <p:nvPr/>
        </p:nvSpPr>
        <p:spPr>
          <a:xfrm>
            <a:off x="8668785" y="5857524"/>
            <a:ext cx="2943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Wyświetlenie widoku</a:t>
            </a:r>
            <a:endParaRPr lang="en-US" dirty="0"/>
          </a:p>
        </p:txBody>
      </p:sp>
      <p:pic>
        <p:nvPicPr>
          <p:cNvPr id="19" name="Picture 18" descr="A picture containing outdoor object, night sky&#10;&#10;Description automatically generated">
            <a:extLst>
              <a:ext uri="{FF2B5EF4-FFF2-40B4-BE49-F238E27FC236}">
                <a16:creationId xmlns:a16="http://schemas.microsoft.com/office/drawing/2014/main" id="{FD45A39A-2527-4EEA-A0E0-660B76F3820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168887">
            <a:off x="2724038" y="2781703"/>
            <a:ext cx="746303" cy="954208"/>
          </a:xfrm>
          <a:prstGeom prst="rect">
            <a:avLst/>
          </a:prstGeom>
        </p:spPr>
      </p:pic>
      <p:pic>
        <p:nvPicPr>
          <p:cNvPr id="20" name="Picture 19" descr="A picture containing outdoor object, night sky&#10;&#10;Description automatically generated">
            <a:extLst>
              <a:ext uri="{FF2B5EF4-FFF2-40B4-BE49-F238E27FC236}">
                <a16:creationId xmlns:a16="http://schemas.microsoft.com/office/drawing/2014/main" id="{B83A5B2E-2637-481D-828A-E9F5DD50FBD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43390">
            <a:off x="8040031" y="2605292"/>
            <a:ext cx="746303" cy="954208"/>
          </a:xfrm>
          <a:prstGeom prst="rect">
            <a:avLst/>
          </a:prstGeom>
        </p:spPr>
      </p:pic>
      <p:pic>
        <p:nvPicPr>
          <p:cNvPr id="21" name="Picture 20" descr="A picture containing outdoor object, night sky&#10;&#10;Description automatically generated">
            <a:extLst>
              <a:ext uri="{FF2B5EF4-FFF2-40B4-BE49-F238E27FC236}">
                <a16:creationId xmlns:a16="http://schemas.microsoft.com/office/drawing/2014/main" id="{6443AC18-DD23-403F-91DE-F5AF2D9632C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4625363" y="5132210"/>
            <a:ext cx="1652636" cy="954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182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3D631-7F2D-45C5-9FC3-35D27938AC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Testowanie bazy danych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B7C4273-C9AE-4318-B21E-9A21C9E05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14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78139B-1AD2-41CD-9DC7-EC0D455FB6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3623" y="4635907"/>
            <a:ext cx="2590800" cy="30329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B71EA55-193C-4196-B359-FDF5B976FB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3623" y="5582936"/>
            <a:ext cx="2638425" cy="371475"/>
          </a:xfrm>
          <a:prstGeom prst="rect">
            <a:avLst/>
          </a:prstGeo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AD5A85CB-DE02-4F1A-BC27-010D51B265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407" y="3042352"/>
            <a:ext cx="1817591" cy="288469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DDA2D85-F0A4-4BA8-976B-26501ED922B7}"/>
              </a:ext>
            </a:extLst>
          </p:cNvPr>
          <p:cNvSpPr txBox="1"/>
          <p:nvPr/>
        </p:nvSpPr>
        <p:spPr>
          <a:xfrm>
            <a:off x="-214068" y="2648377"/>
            <a:ext cx="3082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dirty="0"/>
              <a:t>Wyświetlenie bazy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6AE834-1239-4BB8-B586-0A2E1B21A6DE}"/>
              </a:ext>
            </a:extLst>
          </p:cNvPr>
          <p:cNvSpPr txBox="1"/>
          <p:nvPr/>
        </p:nvSpPr>
        <p:spPr>
          <a:xfrm>
            <a:off x="4342147" y="3776463"/>
            <a:ext cx="2242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/>
              <a:t>Testowanie indeksów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531DB08-4448-45F9-9BAA-1EBA95C32CF3}"/>
              </a:ext>
            </a:extLst>
          </p:cNvPr>
          <p:cNvSpPr txBox="1"/>
          <p:nvPr/>
        </p:nvSpPr>
        <p:spPr>
          <a:xfrm>
            <a:off x="3718028" y="4232040"/>
            <a:ext cx="3897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1. Wyszukiwanie w bazie z indeksem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D75D112-6817-4757-8D40-5A6BDB473337}"/>
              </a:ext>
            </a:extLst>
          </p:cNvPr>
          <p:cNvSpPr txBox="1"/>
          <p:nvPr/>
        </p:nvSpPr>
        <p:spPr>
          <a:xfrm>
            <a:off x="3718028" y="5143194"/>
            <a:ext cx="3897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2. Wyszukiwanie w bazie bez indeksu</a:t>
            </a:r>
            <a:endParaRPr lang="en-US" dirty="0"/>
          </a:p>
        </p:txBody>
      </p:sp>
      <p:pic>
        <p:nvPicPr>
          <p:cNvPr id="13" name="Picture 12" descr="Text&#10;&#10;Description automatically generated">
            <a:extLst>
              <a:ext uri="{FF2B5EF4-FFF2-40B4-BE49-F238E27FC236}">
                <a16:creationId xmlns:a16="http://schemas.microsoft.com/office/drawing/2014/main" id="{6AABACFF-576F-4FE6-8495-68C1FD5023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858" y="3291202"/>
            <a:ext cx="3796986" cy="190829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AA5F266-03FE-469F-86D9-95467EF64E49}"/>
              </a:ext>
            </a:extLst>
          </p:cNvPr>
          <p:cNvSpPr txBox="1"/>
          <p:nvPr/>
        </p:nvSpPr>
        <p:spPr>
          <a:xfrm>
            <a:off x="8754343" y="2833043"/>
            <a:ext cx="2943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Wyświetlenie widoku</a:t>
            </a:r>
            <a:endParaRPr lang="en-US" dirty="0"/>
          </a:p>
        </p:txBody>
      </p:sp>
      <p:pic>
        <p:nvPicPr>
          <p:cNvPr id="19" name="Picture 18" descr="A picture containing outdoor object, night sky&#10;&#10;Description automatically generated">
            <a:extLst>
              <a:ext uri="{FF2B5EF4-FFF2-40B4-BE49-F238E27FC236}">
                <a16:creationId xmlns:a16="http://schemas.microsoft.com/office/drawing/2014/main" id="{FD45A39A-2527-4EEA-A0E0-660B76F382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363326">
            <a:off x="2450918" y="2122767"/>
            <a:ext cx="1007768" cy="954208"/>
          </a:xfrm>
          <a:prstGeom prst="rect">
            <a:avLst/>
          </a:prstGeom>
        </p:spPr>
      </p:pic>
      <p:pic>
        <p:nvPicPr>
          <p:cNvPr id="20" name="Picture 19" descr="A picture containing outdoor object, night sky&#10;&#10;Description automatically generated">
            <a:extLst>
              <a:ext uri="{FF2B5EF4-FFF2-40B4-BE49-F238E27FC236}">
                <a16:creationId xmlns:a16="http://schemas.microsoft.com/office/drawing/2014/main" id="{B83A5B2E-2637-481D-828A-E9F5DD50FBD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5674">
            <a:off x="6942855" y="2112916"/>
            <a:ext cx="1574879" cy="954208"/>
          </a:xfrm>
          <a:prstGeom prst="rect">
            <a:avLst/>
          </a:prstGeom>
        </p:spPr>
      </p:pic>
      <p:pic>
        <p:nvPicPr>
          <p:cNvPr id="21" name="Picture 20" descr="A picture containing outdoor object, night sky&#10;&#10;Description automatically generated">
            <a:extLst>
              <a:ext uri="{FF2B5EF4-FFF2-40B4-BE49-F238E27FC236}">
                <a16:creationId xmlns:a16="http://schemas.microsoft.com/office/drawing/2014/main" id="{6443AC18-DD23-403F-91DE-F5AF2D9632C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631799" y="2599905"/>
            <a:ext cx="1450756" cy="954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836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5E580-3F3C-4CAC-AAE6-42229096A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Testowanie bazy danych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ACFFBDC-9832-48D2-A14E-AF7F679B6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15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9F60C0-6D12-450F-ADF5-F52C61F7C0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92" y="5471450"/>
            <a:ext cx="5160340" cy="531766"/>
          </a:xfrm>
          <a:prstGeom prst="rect">
            <a:avLst/>
          </a:prstGeom>
        </p:spPr>
      </p:pic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548C22A1-C3D6-4F39-B484-C9210E0C15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92" y="3888919"/>
            <a:ext cx="5160340" cy="152751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D289C34-6DB7-4DB2-917D-C520AB0E84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7620" y="4590921"/>
            <a:ext cx="5160340" cy="248486"/>
          </a:xfrm>
          <a:prstGeom prst="rect">
            <a:avLst/>
          </a:prstGeom>
        </p:spPr>
      </p:pic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F901AF50-D4A8-401F-912A-4D64FA3EC1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7620" y="3915208"/>
            <a:ext cx="5160340" cy="568290"/>
          </a:xfrm>
          <a:prstGeom prst="rect">
            <a:avLst/>
          </a:prstGeom>
        </p:spPr>
      </p:pic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BF428B40-617C-4E4D-AA16-0AB91614605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7372" y="2093192"/>
            <a:ext cx="994542" cy="99454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C9E9BBB-AE3F-45FB-A984-32E056956BA8}"/>
              </a:ext>
            </a:extLst>
          </p:cNvPr>
          <p:cNvSpPr txBox="1"/>
          <p:nvPr/>
        </p:nvSpPr>
        <p:spPr>
          <a:xfrm>
            <a:off x="7939840" y="3080331"/>
            <a:ext cx="1491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Pracownik</a:t>
            </a:r>
            <a:endParaRPr lang="en-US" dirty="0"/>
          </a:p>
        </p:txBody>
      </p:sp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92505215-7F39-412C-B7B5-07F499593B0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9317" y="1944095"/>
            <a:ext cx="1358041" cy="135804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7C6A683-FAFA-496A-AA71-0FEA39F4DC2F}"/>
              </a:ext>
            </a:extLst>
          </p:cNvPr>
          <p:cNvSpPr txBox="1"/>
          <p:nvPr/>
        </p:nvSpPr>
        <p:spPr>
          <a:xfrm flipH="1">
            <a:off x="2593610" y="3073148"/>
            <a:ext cx="10016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Klient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30994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82C57-B2A3-4516-8373-CA15252A39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b">
            <a:normAutofit/>
          </a:bodyPr>
          <a:lstStyle/>
          <a:p>
            <a:r>
              <a:rPr lang="pl-PL" dirty="0"/>
              <a:t>Mechanizmy bezpieczeństwa – poziom aplikacji</a:t>
            </a:r>
            <a:endParaRPr lang="en-US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9DBC32B7-ECF6-45E8-9DCE-2716B95835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7278" y="2351719"/>
            <a:ext cx="4639736" cy="3748193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pl-PL" b="0" i="0" dirty="0">
                <a:effectLst/>
                <a:latin typeface="Arial" panose="020B0604020202020204" pitchFamily="34" charset="0"/>
              </a:rPr>
              <a:t>Dostęp do aplikacji następuje poprzez logowanie.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l-PL" b="0" i="0" dirty="0">
                <a:effectLst/>
                <a:latin typeface="Arial" panose="020B0604020202020204" pitchFamily="34" charset="0"/>
              </a:rPr>
              <a:t>Hasło podane przez użytkownika pojawia się w polu formularza aplikacji w formie zakropkowanej.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l-PL" b="0" i="0" dirty="0">
                <a:effectLst/>
                <a:latin typeface="Arial" panose="020B0604020202020204" pitchFamily="34" charset="0"/>
              </a:rPr>
              <a:t>Aplikacja ma oddzielne formularze dla logowania różnych typów użytkowników (klient, pracownik).</a:t>
            </a:r>
            <a:br>
              <a:rPr lang="pl-PL" dirty="0"/>
            </a:br>
            <a:endParaRPr lang="en-US" dirty="0"/>
          </a:p>
        </p:txBody>
      </p: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FD59E838-4A6D-4308-B726-6E02D64182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4988" y="2351719"/>
            <a:ext cx="4639736" cy="3097025"/>
          </a:xfrm>
          <a:prstGeom prst="rect">
            <a:avLst/>
          </a:prstGeom>
          <a:noFill/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5F78B74-DF2D-4E86-B57B-98BE594CDA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30795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CF216C-8484-43F6-AD70-EB7643BA1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Implementacja aplikacji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109329-E3E2-4138-A9EB-A1B4290A1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A8DC6B-D2FE-4195-8EBE-60EAA1E547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083162"/>
            <a:ext cx="5175880" cy="2691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7741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ADBCC-592D-4664-AA9D-C4FD88AEC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Testowanie aplikacji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1F6077-F1E3-4FB0-A8C9-A72E4A41B6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18</a:t>
            </a:fld>
            <a:endParaRPr lang="en-US" dirty="0"/>
          </a:p>
        </p:txBody>
      </p:sp>
      <p:pic>
        <p:nvPicPr>
          <p:cNvPr id="5" name="Picture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93F030A6-36A5-4C37-B23A-39DAF6956B4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31"/>
          <a:stretch/>
        </p:blipFill>
        <p:spPr>
          <a:xfrm>
            <a:off x="6471169" y="2161561"/>
            <a:ext cx="5302423" cy="3638876"/>
          </a:xfrm>
          <a:prstGeom prst="rect">
            <a:avLst/>
          </a:prstGeom>
        </p:spPr>
      </p:pic>
      <p:pic>
        <p:nvPicPr>
          <p:cNvPr id="7" name="Picture 6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F15AD701-4567-4F8C-B87F-C320402287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65" y="2161561"/>
            <a:ext cx="5834915" cy="3638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9142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0680CA-C67B-49AD-B7A1-1432D8328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Testowanie aplikacji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5E13FF-554E-4E3E-B44E-8CD1DDE7D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19</a:t>
            </a:fld>
            <a:endParaRPr lang="en-US" dirty="0"/>
          </a:p>
        </p:txBody>
      </p:sp>
      <p:pic>
        <p:nvPicPr>
          <p:cNvPr id="5" name="Picture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3F7118A3-AB2B-42E8-A266-4A95352A339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20"/>
          <a:stretch/>
        </p:blipFill>
        <p:spPr>
          <a:xfrm>
            <a:off x="864196" y="2041236"/>
            <a:ext cx="5545841" cy="4069028"/>
          </a:xfrm>
          <a:prstGeom prst="rect">
            <a:avLst/>
          </a:prstGeom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AF5C8A2A-4FB0-439C-BFF2-ED6AD36D0A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6712" y="2384057"/>
            <a:ext cx="852055" cy="852055"/>
          </a:xfrm>
          <a:prstGeom prst="rect">
            <a:avLst/>
          </a:prstGeom>
        </p:spPr>
      </p:pic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E9076813-D230-48F3-95E7-32BEE71D3F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7200" y="4326328"/>
            <a:ext cx="1151080" cy="115108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6CDC3EE-4EFD-417B-9E64-7233E6563AA9}"/>
              </a:ext>
            </a:extLst>
          </p:cNvPr>
          <p:cNvSpPr txBox="1"/>
          <p:nvPr/>
        </p:nvSpPr>
        <p:spPr>
          <a:xfrm>
            <a:off x="9341013" y="2761627"/>
            <a:ext cx="2270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Indeks pracownika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E38056-FB61-4425-9042-C7F21CE26E72}"/>
              </a:ext>
            </a:extLst>
          </p:cNvPr>
          <p:cNvSpPr txBox="1"/>
          <p:nvPr/>
        </p:nvSpPr>
        <p:spPr>
          <a:xfrm>
            <a:off x="9354073" y="4901868"/>
            <a:ext cx="1681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PESEL</a:t>
            </a:r>
            <a:endParaRPr lang="en-US" dirty="0"/>
          </a:p>
        </p:txBody>
      </p:sp>
      <p:pic>
        <p:nvPicPr>
          <p:cNvPr id="12" name="Picture 11" descr="A picture containing outdoor object, night sky&#10;&#10;Description automatically generated">
            <a:extLst>
              <a:ext uri="{FF2B5EF4-FFF2-40B4-BE49-F238E27FC236}">
                <a16:creationId xmlns:a16="http://schemas.microsoft.com/office/drawing/2014/main" id="{12207F72-4112-487A-98B6-F485E7986C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590244">
            <a:off x="6621455" y="3155438"/>
            <a:ext cx="1095688" cy="954208"/>
          </a:xfrm>
          <a:prstGeom prst="rect">
            <a:avLst/>
          </a:prstGeom>
        </p:spPr>
      </p:pic>
      <p:pic>
        <p:nvPicPr>
          <p:cNvPr id="13" name="Picture 12" descr="A picture containing outdoor object, night sky&#10;&#10;Description automatically generated">
            <a:extLst>
              <a:ext uri="{FF2B5EF4-FFF2-40B4-BE49-F238E27FC236}">
                <a16:creationId xmlns:a16="http://schemas.microsoft.com/office/drawing/2014/main" id="{495F4776-38F0-4EC4-A969-126302D5A0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38495">
            <a:off x="6634452" y="3781391"/>
            <a:ext cx="975699" cy="954208"/>
          </a:xfrm>
          <a:prstGeom prst="rect">
            <a:avLst/>
          </a:prstGeom>
        </p:spPr>
      </p:pic>
      <p:pic>
        <p:nvPicPr>
          <p:cNvPr id="14" name="Picture 13" descr="A picture containing outdoor object, night sky&#10;&#10;Description automatically generated">
            <a:extLst>
              <a:ext uri="{FF2B5EF4-FFF2-40B4-BE49-F238E27FC236}">
                <a16:creationId xmlns:a16="http://schemas.microsoft.com/office/drawing/2014/main" id="{6ED732E1-CCFF-4AED-9CE3-F92140BD15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2509" y="2625715"/>
            <a:ext cx="574762" cy="689909"/>
          </a:xfrm>
          <a:prstGeom prst="rect">
            <a:avLst/>
          </a:prstGeom>
        </p:spPr>
      </p:pic>
      <p:pic>
        <p:nvPicPr>
          <p:cNvPr id="15" name="Picture 14" descr="A picture containing outdoor object, night sky&#10;&#10;Description automatically generated">
            <a:extLst>
              <a:ext uri="{FF2B5EF4-FFF2-40B4-BE49-F238E27FC236}">
                <a16:creationId xmlns:a16="http://schemas.microsoft.com/office/drawing/2014/main" id="{72FAD667-CB92-443D-8083-633DA80A6B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2509" y="4714926"/>
            <a:ext cx="574762" cy="68990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18CF603-29E9-41E9-9C46-1460307751EB}"/>
              </a:ext>
            </a:extLst>
          </p:cNvPr>
          <p:cNvSpPr txBox="1"/>
          <p:nvPr/>
        </p:nvSpPr>
        <p:spPr>
          <a:xfrm>
            <a:off x="7670840" y="3372127"/>
            <a:ext cx="1440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Pracownik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21FB1B-2798-412D-B081-7E6646EBF5B3}"/>
              </a:ext>
            </a:extLst>
          </p:cNvPr>
          <p:cNvSpPr txBox="1"/>
          <p:nvPr/>
        </p:nvSpPr>
        <p:spPr>
          <a:xfrm>
            <a:off x="7834566" y="5527724"/>
            <a:ext cx="1442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Klient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36486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635546-163F-486A-93AA-832500784C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pl-PL" b="0" i="0" kern="1200" spc="-50" baseline="0" dirty="0">
                <a:latin typeface="+mj-lt"/>
                <a:ea typeface="+mj-ea"/>
                <a:cs typeface="+mj-cs"/>
              </a:rPr>
              <a:t>Cel</a:t>
            </a:r>
            <a:r>
              <a:rPr lang="en-US" b="0" i="0" kern="1200" spc="-50" baseline="0" dirty="0">
                <a:latin typeface="+mj-lt"/>
                <a:ea typeface="+mj-ea"/>
                <a:cs typeface="+mj-cs"/>
              </a:rPr>
              <a:t> </a:t>
            </a:r>
            <a:r>
              <a:rPr lang="pl-PL" b="0" i="0" kern="1200" spc="-50" baseline="0" dirty="0">
                <a:latin typeface="+mj-lt"/>
                <a:ea typeface="+mj-ea"/>
                <a:cs typeface="+mj-cs"/>
              </a:rPr>
              <a:t>projektu</a:t>
            </a:r>
          </a:p>
        </p:txBody>
      </p:sp>
      <p:pic>
        <p:nvPicPr>
          <p:cNvPr id="5" name="Content Placeholder 4" descr="A person shooting a bow&#10;&#10;Description automatically generated with low confidence">
            <a:extLst>
              <a:ext uri="{FF2B5EF4-FFF2-40B4-BE49-F238E27FC236}">
                <a16:creationId xmlns:a16="http://schemas.microsoft.com/office/drawing/2014/main" id="{B83576EF-AEE7-4397-8837-82E5DBE31B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255" r="-2" b="8914"/>
          <a:stretch/>
        </p:blipFill>
        <p:spPr>
          <a:xfrm>
            <a:off x="5458984" y="812799"/>
            <a:ext cx="5928344" cy="5294757"/>
          </a:xfrm>
          <a:noFill/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293190C-FC82-40D0-9ED9-EF309E4274A5}"/>
              </a:ext>
            </a:extLst>
          </p:cNvPr>
          <p:cNvSpPr txBox="1"/>
          <p:nvPr/>
        </p:nvSpPr>
        <p:spPr>
          <a:xfrm>
            <a:off x="643465" y="3043050"/>
            <a:ext cx="3517567" cy="30645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</a:pPr>
            <a:r>
              <a:rPr lang="pl-PL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Projekt ma na celu zaplanowanie i implementację bazy danych służącej potrzebom małego sklepu komputerowego oraz aplikacji klienckiej z nią zintegrowanej</a:t>
            </a:r>
            <a:r>
              <a:rPr lang="en-US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7AE5AF-0581-4A83-952A-DE4490905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65222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914B9E-E676-47D7-A03F-B2FBA6C04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b">
            <a:normAutofit/>
          </a:bodyPr>
          <a:lstStyle/>
          <a:p>
            <a:r>
              <a:rPr lang="pl-PL" dirty="0"/>
              <a:t>Testowanie aplikacji – </a:t>
            </a:r>
            <a:br>
              <a:rPr lang="pl-PL" dirty="0"/>
            </a:br>
            <a:r>
              <a:rPr lang="pl-PL" dirty="0"/>
              <a:t>sesja klienta</a:t>
            </a:r>
            <a:endParaRPr lang="en-US" dirty="0"/>
          </a:p>
        </p:txBody>
      </p:sp>
      <p:pic>
        <p:nvPicPr>
          <p:cNvPr id="5" name="Picture 4" descr="Graphical user interface, website&#10;&#10;Description automatically generated with medium confidence">
            <a:extLst>
              <a:ext uri="{FF2B5EF4-FFF2-40B4-BE49-F238E27FC236}">
                <a16:creationId xmlns:a16="http://schemas.microsoft.com/office/drawing/2014/main" id="{D7CAD8E1-473E-4E81-97FC-9C32396929A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3747580" y="2108201"/>
            <a:ext cx="4474104" cy="4015508"/>
          </a:xfrm>
          <a:prstGeom prst="rect">
            <a:avLst/>
          </a:prstGeom>
          <a:noFill/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96FDFC1-139C-4C7E-A232-1632FF4B90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93582" y="6446838"/>
            <a:ext cx="78001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 smtClean="0"/>
              <a:pPr>
                <a:spcAft>
                  <a:spcPts val="600"/>
                </a:spcAft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8492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87CA4D-0460-4A7F-A701-5CCB5A1B58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Testowanie aplikacji – </a:t>
            </a:r>
            <a:br>
              <a:rPr lang="pl-PL" dirty="0"/>
            </a:br>
            <a:r>
              <a:rPr lang="pl-PL" dirty="0"/>
              <a:t>sesja klienta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D516349-E3A4-4C32-8F92-357475404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21</a:t>
            </a:fld>
            <a:endParaRPr lang="en-US" dirty="0"/>
          </a:p>
        </p:txBody>
      </p:sp>
      <p:pic>
        <p:nvPicPr>
          <p:cNvPr id="5" name="Picture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C0429406-986F-47A2-A6C0-39393DA4FD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8081" y="2138778"/>
            <a:ext cx="3113103" cy="4150804"/>
          </a:xfrm>
          <a:prstGeom prst="rect">
            <a:avLst/>
          </a:prstGeom>
        </p:spPr>
      </p:pic>
      <p:pic>
        <p:nvPicPr>
          <p:cNvPr id="7" name="Picture 6" descr="Graphical user interface&#10;&#10;Description automatically generated">
            <a:extLst>
              <a:ext uri="{FF2B5EF4-FFF2-40B4-BE49-F238E27FC236}">
                <a16:creationId xmlns:a16="http://schemas.microsoft.com/office/drawing/2014/main" id="{4ACFCDEC-6B89-4590-8E2E-57A0F60C2C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6480" y="2138778"/>
            <a:ext cx="4650736" cy="4122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8602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2B57A1-DD7B-4EE8-9F65-1DB6C58CB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b">
            <a:normAutofit/>
          </a:bodyPr>
          <a:lstStyle/>
          <a:p>
            <a:r>
              <a:rPr lang="pl-PL" dirty="0"/>
              <a:t>Testowanie aplikacji – </a:t>
            </a:r>
            <a:br>
              <a:rPr lang="pl-PL" dirty="0"/>
            </a:br>
            <a:r>
              <a:rPr lang="pl-PL" dirty="0"/>
              <a:t>sesja klienta</a:t>
            </a:r>
            <a:endParaRPr lang="en-US" dirty="0"/>
          </a:p>
        </p:txBody>
      </p:sp>
      <p:pic>
        <p:nvPicPr>
          <p:cNvPr id="7" name="Picture 6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11B17B70-4389-4327-8C7D-94D5F5E92F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2884" y="2108201"/>
            <a:ext cx="4167192" cy="3760891"/>
          </a:xfrm>
          <a:prstGeom prst="rect">
            <a:avLst/>
          </a:prstGeom>
          <a:noFill/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9753016-217E-4E76-A145-60F67DF288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93582" y="6446838"/>
            <a:ext cx="78001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 smtClean="0"/>
              <a:pPr>
                <a:spcAft>
                  <a:spcPts val="600"/>
                </a:spcAft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2684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712356-DC4D-4406-A19E-38034911B1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b">
            <a:normAutofit/>
          </a:bodyPr>
          <a:lstStyle/>
          <a:p>
            <a:r>
              <a:rPr lang="pl-PL" dirty="0"/>
              <a:t>Testowanie aplikacji – </a:t>
            </a:r>
            <a:br>
              <a:rPr lang="pl-PL" dirty="0"/>
            </a:br>
            <a:r>
              <a:rPr lang="pl-PL" dirty="0"/>
              <a:t>sesja pracownika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259894-0446-4619-A801-2D71A98243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2884" y="2108201"/>
            <a:ext cx="4167192" cy="3760891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8FF826B-81AD-424A-898C-27C90B1AF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93582" y="6446838"/>
            <a:ext cx="78001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 smtClean="0"/>
              <a:pPr>
                <a:spcAft>
                  <a:spcPts val="600"/>
                </a:spcAft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4494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E70D4D-3F0C-43B5-9F23-2EB58B221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b">
            <a:normAutofit/>
          </a:bodyPr>
          <a:lstStyle/>
          <a:p>
            <a:r>
              <a:rPr lang="pl-PL" dirty="0"/>
              <a:t>Testowanie aplikacji – </a:t>
            </a:r>
            <a:br>
              <a:rPr lang="pl-PL" dirty="0"/>
            </a:br>
            <a:r>
              <a:rPr lang="pl-PL" dirty="0"/>
              <a:t>sesja pracownika</a:t>
            </a:r>
            <a:endParaRPr lang="en-US" dirty="0"/>
          </a:p>
        </p:txBody>
      </p:sp>
      <p:pic>
        <p:nvPicPr>
          <p:cNvPr id="9" name="Picture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5208C19-04D7-4290-80ED-250BA33AB6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228" y="2304186"/>
            <a:ext cx="4190408" cy="3760891"/>
          </a:xfrm>
          <a:prstGeom prst="rect">
            <a:avLst/>
          </a:prstGeom>
          <a:noFill/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ABEF3B-18AB-4F44-B8DF-8D95CEA4D1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93582" y="6446838"/>
            <a:ext cx="78001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 smtClean="0"/>
              <a:pPr>
                <a:spcAft>
                  <a:spcPts val="600"/>
                </a:spcAft>
              </a:pPr>
              <a:t>24</a:t>
            </a:fld>
            <a:endParaRPr lang="en-US"/>
          </a:p>
        </p:txBody>
      </p:sp>
      <p:pic>
        <p:nvPicPr>
          <p:cNvPr id="11" name="Picture 10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96CA7D2-32C7-48F8-B605-9F761ED84E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2454" y="2274742"/>
            <a:ext cx="4190408" cy="3775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0246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E70D4D-3F0C-43B5-9F23-2EB58B221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b">
            <a:normAutofit/>
          </a:bodyPr>
          <a:lstStyle/>
          <a:p>
            <a:r>
              <a:rPr lang="pl-PL" dirty="0"/>
              <a:t>Testowanie aplikacji – </a:t>
            </a:r>
            <a:br>
              <a:rPr lang="pl-PL" dirty="0"/>
            </a:br>
            <a:r>
              <a:rPr lang="pl-PL" dirty="0"/>
              <a:t>sesja pracownika</a:t>
            </a:r>
            <a:endParaRPr lang="en-US" dirty="0"/>
          </a:p>
        </p:txBody>
      </p:sp>
      <p:pic>
        <p:nvPicPr>
          <p:cNvPr id="9" name="Picture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5208C19-04D7-4290-80ED-250BA33AB6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228" y="2304186"/>
            <a:ext cx="4190408" cy="3760891"/>
          </a:xfrm>
          <a:prstGeom prst="rect">
            <a:avLst/>
          </a:prstGeom>
          <a:noFill/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ABEF3B-18AB-4F44-B8DF-8D95CEA4D1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93582" y="6446838"/>
            <a:ext cx="78001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 smtClean="0"/>
              <a:pPr>
                <a:spcAft>
                  <a:spcPts val="600"/>
                </a:spcAft>
              </a:pPr>
              <a:t>25</a:t>
            </a:fld>
            <a:endParaRPr lang="en-US"/>
          </a:p>
        </p:txBody>
      </p:sp>
      <p:pic>
        <p:nvPicPr>
          <p:cNvPr id="11" name="Picture 10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96CA7D2-32C7-48F8-B605-9F761ED84E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2454" y="2274742"/>
            <a:ext cx="4190408" cy="377579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F4F857AC-E0DF-4EE3-8035-3C5C821784E7}"/>
                  </a:ext>
                </a:extLst>
              </p14:cNvPr>
              <p14:cNvContentPartPr/>
              <p14:nvPr/>
            </p14:nvContentPartPr>
            <p14:xfrm>
              <a:off x="1311360" y="5105160"/>
              <a:ext cx="2737080" cy="42912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F4F857AC-E0DF-4EE3-8035-3C5C821784E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93360" y="5087520"/>
                <a:ext cx="2772720" cy="46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1D8EF04F-2E35-4271-86DC-F7133C1DDBED}"/>
                  </a:ext>
                </a:extLst>
              </p14:cNvPr>
              <p14:cNvContentPartPr/>
              <p14:nvPr/>
            </p14:nvContentPartPr>
            <p14:xfrm>
              <a:off x="6529560" y="4980240"/>
              <a:ext cx="2661120" cy="51480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1D8EF04F-2E35-4271-86DC-F7133C1DDBE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511920" y="4962600"/>
                <a:ext cx="2696760" cy="550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042571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85D7B-0668-4566-A619-255C5F0D5E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b">
            <a:normAutofit/>
          </a:bodyPr>
          <a:lstStyle/>
          <a:p>
            <a:r>
              <a:rPr lang="pl-PL" dirty="0"/>
              <a:t>Testowanie aplikacji – </a:t>
            </a:r>
            <a:br>
              <a:rPr lang="pl-PL" dirty="0"/>
            </a:br>
            <a:r>
              <a:rPr lang="pl-PL" dirty="0"/>
              <a:t>sesja pracownika</a:t>
            </a:r>
            <a:endParaRPr lang="en-US" dirty="0"/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43E6AAE-B3A3-4441-AFAA-AA48A50F7E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7096" y="2108201"/>
            <a:ext cx="4178767" cy="3760891"/>
          </a:xfrm>
          <a:prstGeom prst="rect">
            <a:avLst/>
          </a:prstGeom>
          <a:noFill/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0C5AF8D-A798-4915-B4A8-F35328706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93582" y="6446838"/>
            <a:ext cx="78001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 smtClean="0"/>
              <a:pPr>
                <a:spcAft>
                  <a:spcPts val="600"/>
                </a:spcAft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7029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F3978D-9B60-4C19-9BC6-10599771B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b">
            <a:normAutofit/>
          </a:bodyPr>
          <a:lstStyle/>
          <a:p>
            <a:r>
              <a:rPr lang="en-US" dirty="0" err="1"/>
              <a:t>Podsumowanie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EC2ED26-6F1A-43DD-871F-444DFD7A39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>
            <a:normAutofit fontScale="925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pl-PL" dirty="0"/>
              <a:t>W trakcie tego semestru została zaprojektowana oraz zaimplementowana aplikacja dla małego  sklepu komputerowego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l-PL" b="0" i="0" dirty="0">
                <a:effectLst/>
              </a:rPr>
              <a:t>Wszystkie założenia podane w trakci</a:t>
            </a:r>
            <a:r>
              <a:rPr lang="pl-PL" dirty="0"/>
              <a:t>e projektowania aplikacji zostały zaimplementowane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l-PL" b="0" i="0" dirty="0">
                <a:effectLst/>
              </a:rPr>
              <a:t>Aplikacja została przetestowana i nie było zauważono wystąpienie błędów w jej działaniu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l-PL" dirty="0"/>
              <a:t>Źródło kodu znajduje się na </a:t>
            </a:r>
            <a:r>
              <a:rPr lang="pl-PL" dirty="0" err="1"/>
              <a:t>githubie</a:t>
            </a:r>
            <a:endParaRPr lang="pl-PL" b="0" i="0" dirty="0">
              <a:effectLst/>
            </a:endParaRPr>
          </a:p>
          <a:p>
            <a:pPr>
              <a:buFont typeface="Wingdings" panose="05000000000000000000" pitchFamily="2" charset="2"/>
              <a:buChar char="§"/>
            </a:pPr>
            <a:endParaRPr lang="pl-PL" b="0" i="0" dirty="0">
              <a:effectLst/>
            </a:endParaRPr>
          </a:p>
          <a:p>
            <a:endParaRPr lang="en-US" sz="1800" dirty="0"/>
          </a:p>
        </p:txBody>
      </p:sp>
      <p:pic>
        <p:nvPicPr>
          <p:cNvPr id="7" name="Picture 6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09ADCEA5-672C-4571-85BB-9A74B45BFD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5943" y="2120901"/>
            <a:ext cx="4968769" cy="3515402"/>
          </a:xfrm>
          <a:prstGeom prst="rect">
            <a:avLst/>
          </a:prstGeom>
          <a:noFill/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4545EB5-0FC8-4A57-B445-0D0745714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93582" y="6446838"/>
            <a:ext cx="78001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 smtClean="0"/>
              <a:pPr>
                <a:spcAft>
                  <a:spcPts val="600"/>
                </a:spcAft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6796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B8E9F0-E599-4BD4-AE89-10F2905FB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b">
            <a:normAutofit/>
          </a:bodyPr>
          <a:lstStyle/>
          <a:p>
            <a:r>
              <a:rPr lang="pl-PL" dirty="0"/>
              <a:t>Literatura</a:t>
            </a:r>
            <a:endParaRPr lang="en-US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2A075648-9FD6-4EA1-BEEB-1A5E3E09C2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43200" y="2108201"/>
            <a:ext cx="8412480" cy="3760891"/>
          </a:xfrm>
        </p:spPr>
        <p:txBody>
          <a:bodyPr/>
          <a:lstStyle/>
          <a:p>
            <a:r>
              <a:rPr lang="en-US" dirty="0"/>
              <a:t>Package </a:t>
            </a:r>
            <a:r>
              <a:rPr lang="en-US" dirty="0" err="1"/>
              <a:t>javax.swing</a:t>
            </a:r>
            <a:r>
              <a:rPr lang="en-US" dirty="0"/>
              <a:t> documentation   </a:t>
            </a:r>
            <a:r>
              <a:rPr lang="en-US" u="sng" dirty="0"/>
              <a:t>https://docs.oracle.com/javase/7/docs/api/javax/swing/package-summary.html        </a:t>
            </a:r>
            <a:endParaRPr lang="pl-PL" u="sng" dirty="0"/>
          </a:p>
          <a:p>
            <a:endParaRPr lang="pl-PL" dirty="0"/>
          </a:p>
          <a:p>
            <a:r>
              <a:rPr lang="en-US" dirty="0"/>
              <a:t>MariaDB Server Documentation    </a:t>
            </a:r>
            <a:r>
              <a:rPr lang="pl-PL" dirty="0"/>
              <a:t>                                    </a:t>
            </a:r>
            <a:r>
              <a:rPr lang="en-US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https://mariadb.com/kb/en/documentation</a:t>
            </a:r>
            <a:endParaRPr lang="pl-PL" dirty="0">
              <a:solidFill>
                <a:schemeClr val="tx1"/>
              </a:solidFill>
            </a:endParaRPr>
          </a:p>
          <a:p>
            <a:endParaRPr lang="pl-PL" dirty="0"/>
          </a:p>
          <a:p>
            <a:r>
              <a:rPr lang="en-US" dirty="0"/>
              <a:t>JDBC Basics Tutorial    </a:t>
            </a:r>
            <a:r>
              <a:rPr lang="pl-PL" dirty="0"/>
              <a:t>                  </a:t>
            </a:r>
            <a:r>
              <a:rPr lang="en-US" u="sng" dirty="0"/>
              <a:t>https://docs.oracle.com/javase/tutorial/jdbc/basics/index.html}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1D0AE6-621D-4185-9988-6B481FC8D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93582" y="6446838"/>
            <a:ext cx="78001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 smtClean="0"/>
              <a:pPr>
                <a:spcAft>
                  <a:spcPts val="600"/>
                </a:spcAft>
              </a:pPr>
              <a:t>28</a:t>
            </a:fld>
            <a:endParaRPr lang="en-US"/>
          </a:p>
        </p:txBody>
      </p:sp>
      <p:pic>
        <p:nvPicPr>
          <p:cNvPr id="5" name="Picture 4" descr="Icon&#10;&#10;Description automatically generated with medium confidence">
            <a:extLst>
              <a:ext uri="{FF2B5EF4-FFF2-40B4-BE49-F238E27FC236}">
                <a16:creationId xmlns:a16="http://schemas.microsoft.com/office/drawing/2014/main" id="{770AD2E1-7C04-41DA-BF2B-FC3B7907584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24" t="27265" r="25871" b="25916"/>
          <a:stretch/>
        </p:blipFill>
        <p:spPr>
          <a:xfrm>
            <a:off x="1715520" y="2108201"/>
            <a:ext cx="726023" cy="700988"/>
          </a:xfrm>
          <a:prstGeom prst="rect">
            <a:avLst/>
          </a:prstGeom>
        </p:spPr>
      </p:pic>
      <p:pic>
        <p:nvPicPr>
          <p:cNvPr id="10" name="Picture 9" descr="Icon&#10;&#10;Description automatically generated with medium confidence">
            <a:extLst>
              <a:ext uri="{FF2B5EF4-FFF2-40B4-BE49-F238E27FC236}">
                <a16:creationId xmlns:a16="http://schemas.microsoft.com/office/drawing/2014/main" id="{FFA52DF4-4596-49C8-AE23-9C0E37FFF4A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24" t="27265" r="25871" b="25916"/>
          <a:stretch/>
        </p:blipFill>
        <p:spPr>
          <a:xfrm>
            <a:off x="1715520" y="3429000"/>
            <a:ext cx="726023" cy="700988"/>
          </a:xfrm>
          <a:prstGeom prst="rect">
            <a:avLst/>
          </a:prstGeom>
        </p:spPr>
      </p:pic>
      <p:pic>
        <p:nvPicPr>
          <p:cNvPr id="12" name="Picture 11" descr="Icon&#10;&#10;Description automatically generated with medium confidence">
            <a:extLst>
              <a:ext uri="{FF2B5EF4-FFF2-40B4-BE49-F238E27FC236}">
                <a16:creationId xmlns:a16="http://schemas.microsoft.com/office/drawing/2014/main" id="{6E76E287-FED5-411D-A95E-B7E58E6CB4F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24" t="27265" r="25871" b="25916"/>
          <a:stretch/>
        </p:blipFill>
        <p:spPr>
          <a:xfrm>
            <a:off x="1715520" y="4843545"/>
            <a:ext cx="726023" cy="700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3505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ouple of computer monitors on a desk&#10;&#10;Description automatically generated with medium confidence">
            <a:extLst>
              <a:ext uri="{FF2B5EF4-FFF2-40B4-BE49-F238E27FC236}">
                <a16:creationId xmlns:a16="http://schemas.microsoft.com/office/drawing/2014/main" id="{5F0D1598-397B-4A24-A277-A8499C62F0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42" b="31345"/>
          <a:stretch/>
        </p:blipFill>
        <p:spPr>
          <a:xfrm>
            <a:off x="15" y="-47124"/>
            <a:ext cx="12191985" cy="5335561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66CB308-7160-4577-A0EB-E0F2D7F6E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9937" y="5534653"/>
            <a:ext cx="10113645" cy="743682"/>
          </a:xfrm>
        </p:spPr>
        <p:txBody>
          <a:bodyPr anchor="b">
            <a:normAutofit/>
          </a:bodyPr>
          <a:lstStyle/>
          <a:p>
            <a:r>
              <a:rPr lang="pl-PL" dirty="0"/>
              <a:t>Dziękujemy za uwagę!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89E1C8-C65E-4980-8AC6-6271307F2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93582" y="6446838"/>
            <a:ext cx="78001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 smtClean="0"/>
              <a:pPr>
                <a:spcAft>
                  <a:spcPts val="600"/>
                </a:spcAft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2316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4E6F3-81E2-4E74-87D7-E1993B0242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6345" y="289961"/>
            <a:ext cx="10058400" cy="1450757"/>
          </a:xfrm>
        </p:spPr>
        <p:txBody>
          <a:bodyPr/>
          <a:lstStyle/>
          <a:p>
            <a:r>
              <a:rPr lang="pl-PL" dirty="0"/>
              <a:t>Przyjęte założenia </a:t>
            </a:r>
            <a:endParaRPr lang="en-US" dirty="0"/>
          </a:p>
        </p:txBody>
      </p:sp>
      <p:pic>
        <p:nvPicPr>
          <p:cNvPr id="6" name="Picture 5" descr="A picture containing logo&#10;&#10;Description automatically generated">
            <a:extLst>
              <a:ext uri="{FF2B5EF4-FFF2-40B4-BE49-F238E27FC236}">
                <a16:creationId xmlns:a16="http://schemas.microsoft.com/office/drawing/2014/main" id="{B9A99B38-0D26-460E-B63E-95984BBE63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38" t="28915" r="16154" b="34624"/>
          <a:stretch/>
        </p:blipFill>
        <p:spPr>
          <a:xfrm>
            <a:off x="1153438" y="2254928"/>
            <a:ext cx="3992377" cy="28623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EEB865B-078F-4202-B882-A09325586B73}"/>
              </a:ext>
            </a:extLst>
          </p:cNvPr>
          <p:cNvSpPr txBox="1"/>
          <p:nvPr/>
        </p:nvSpPr>
        <p:spPr>
          <a:xfrm flipH="1">
            <a:off x="2015952" y="5240036"/>
            <a:ext cx="1833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Sklep + magazyn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584CE0-D029-483F-9ECA-439F86F525DD}"/>
              </a:ext>
            </a:extLst>
          </p:cNvPr>
          <p:cNvSpPr txBox="1"/>
          <p:nvPr/>
        </p:nvSpPr>
        <p:spPr>
          <a:xfrm flipH="1">
            <a:off x="6368082" y="3377389"/>
            <a:ext cx="17202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dirty="0"/>
              <a:t>1 x dla pracowników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18709B2-41F4-4715-A2B0-DC6ED1F0BCB4}"/>
              </a:ext>
            </a:extLst>
          </p:cNvPr>
          <p:cNvSpPr txBox="1"/>
          <p:nvPr/>
        </p:nvSpPr>
        <p:spPr>
          <a:xfrm flipH="1">
            <a:off x="8517495" y="3463270"/>
            <a:ext cx="1720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dirty="0"/>
              <a:t>1 x dla klientów</a:t>
            </a:r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B38FD868-508B-4417-A8A1-CE0A41AB1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</a:t>
            </a:fld>
            <a:endParaRPr lang="en-US" dirty="0"/>
          </a:p>
        </p:txBody>
      </p:sp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584B78EC-29DD-4859-AD38-414F70F0AB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8066" y="4230457"/>
            <a:ext cx="1014712" cy="1014712"/>
          </a:xfrm>
          <a:prstGeom prst="rect">
            <a:avLst/>
          </a:prstGeom>
        </p:spPr>
      </p:pic>
      <p:pic>
        <p:nvPicPr>
          <p:cNvPr id="15" name="Picture 14" descr="Icon&#10;&#10;Description automatically generated">
            <a:extLst>
              <a:ext uri="{FF2B5EF4-FFF2-40B4-BE49-F238E27FC236}">
                <a16:creationId xmlns:a16="http://schemas.microsoft.com/office/drawing/2014/main" id="{1F58CBE6-8D0A-45D2-9B60-41F30D8B94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2756" y="4023720"/>
            <a:ext cx="1428186" cy="142818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66929AA-4C0E-4A90-AEB8-370FA8617924}"/>
              </a:ext>
            </a:extLst>
          </p:cNvPr>
          <p:cNvSpPr txBox="1"/>
          <p:nvPr/>
        </p:nvSpPr>
        <p:spPr>
          <a:xfrm>
            <a:off x="6440852" y="5326706"/>
            <a:ext cx="772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Klient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59432F8-907E-49A3-955B-0C4609F197D6}"/>
              </a:ext>
            </a:extLst>
          </p:cNvPr>
          <p:cNvSpPr txBox="1"/>
          <p:nvPr/>
        </p:nvSpPr>
        <p:spPr>
          <a:xfrm>
            <a:off x="7933677" y="5319347"/>
            <a:ext cx="1216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Pracownik</a:t>
            </a:r>
            <a:endParaRPr lang="en-US" dirty="0"/>
          </a:p>
        </p:txBody>
      </p:sp>
      <p:pic>
        <p:nvPicPr>
          <p:cNvPr id="5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983D8B08-9A0A-41D9-9462-DDADF4C9DB4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97" b="35606"/>
          <a:stretch/>
        </p:blipFill>
        <p:spPr>
          <a:xfrm>
            <a:off x="6096000" y="2085208"/>
            <a:ext cx="2264382" cy="1430973"/>
          </a:xfrm>
          <a:prstGeom prst="rect">
            <a:avLst/>
          </a:prstGeom>
        </p:spPr>
      </p:pic>
      <p:pic>
        <p:nvPicPr>
          <p:cNvPr id="20" name="Picture 19" descr="Icon&#10;&#10;Description automatically generated">
            <a:extLst>
              <a:ext uri="{FF2B5EF4-FFF2-40B4-BE49-F238E27FC236}">
                <a16:creationId xmlns:a16="http://schemas.microsoft.com/office/drawing/2014/main" id="{C481B63E-3E5C-4F56-81C0-447215FF562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2704" y="4195961"/>
            <a:ext cx="1123386" cy="112338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AB08754-3979-40C6-9355-7A1EFE6AF37E}"/>
              </a:ext>
            </a:extLst>
          </p:cNvPr>
          <p:cNvSpPr txBox="1"/>
          <p:nvPr/>
        </p:nvSpPr>
        <p:spPr>
          <a:xfrm>
            <a:off x="9477236" y="5319347"/>
            <a:ext cx="15209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Administrator</a:t>
            </a:r>
          </a:p>
        </p:txBody>
      </p:sp>
      <p:pic>
        <p:nvPicPr>
          <p:cNvPr id="33" name="Picture 3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F6920DA5-A853-4E30-A84F-2BB75838DC9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203" b="35607"/>
          <a:stretch/>
        </p:blipFill>
        <p:spPr>
          <a:xfrm>
            <a:off x="8188007" y="2088324"/>
            <a:ext cx="2264382" cy="1424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9557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5C186B-6202-4FCC-B3D0-2BAB139AD11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2192000" cy="1099596"/>
          </a:xfrm>
          <a:solidFill>
            <a:schemeClr val="tx1"/>
          </a:solidFill>
        </p:spPr>
        <p:txBody>
          <a:bodyPr anchor="b">
            <a:normAutofit/>
          </a:bodyPr>
          <a:lstStyle/>
          <a:p>
            <a:r>
              <a:rPr lang="pl-PL" sz="4000" dirty="0">
                <a:solidFill>
                  <a:schemeClr val="bg1"/>
                </a:solidFill>
              </a:rPr>
              <a:t>Wymagania</a:t>
            </a:r>
            <a:r>
              <a:rPr lang="pl-PL" sz="4000" dirty="0"/>
              <a:t> </a:t>
            </a:r>
            <a:r>
              <a:rPr lang="pl-PL" sz="4000" dirty="0">
                <a:solidFill>
                  <a:schemeClr val="bg1"/>
                </a:solidFill>
              </a:rPr>
              <a:t>funkcjonalne</a:t>
            </a:r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5FA3A01E-FC80-4E3A-8D2B-1367C661A7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452" y="1296365"/>
            <a:ext cx="9203844" cy="4849792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7F1112D-58F7-46E9-8ABC-D1BAE9074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35321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BDB15A-428C-4D61-8642-D284807F7A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330" y="338698"/>
            <a:ext cx="11404150" cy="1450757"/>
          </a:xfrm>
        </p:spPr>
        <p:txBody>
          <a:bodyPr>
            <a:normAutofit/>
          </a:bodyPr>
          <a:lstStyle/>
          <a:p>
            <a:pPr algn="ctr"/>
            <a:r>
              <a:rPr lang="pl-PL" dirty="0"/>
              <a:t>Wykorzystane</a:t>
            </a:r>
            <a:r>
              <a:rPr lang="en-US" dirty="0"/>
              <a:t> </a:t>
            </a:r>
            <a:r>
              <a:rPr lang="pl-PL" dirty="0"/>
              <a:t>technologie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narz</a:t>
            </a:r>
            <a:r>
              <a:rPr lang="pl-PL" dirty="0"/>
              <a:t>ędzia </a:t>
            </a:r>
            <a:endParaRPr lang="en-US" dirty="0"/>
          </a:p>
        </p:txBody>
      </p:sp>
      <p:pic>
        <p:nvPicPr>
          <p:cNvPr id="4" name="Picture 3" descr="A picture containing text, businesscard, vector graphics&#10;&#10;Description automatically generated">
            <a:extLst>
              <a:ext uri="{FF2B5EF4-FFF2-40B4-BE49-F238E27FC236}">
                <a16:creationId xmlns:a16="http://schemas.microsoft.com/office/drawing/2014/main" id="{7E6EDE8B-6249-4F0B-8ECD-C7CFC770D8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1335" y="2782468"/>
            <a:ext cx="827621" cy="827621"/>
          </a:xfrm>
          <a:prstGeom prst="rect">
            <a:avLst/>
          </a:prstGeom>
        </p:spPr>
      </p:pic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202B01EA-AAEC-411C-A47B-E9C7A1A3AE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2959" y="2182690"/>
            <a:ext cx="1612740" cy="1075160"/>
          </a:xfrm>
          <a:prstGeom prst="rect">
            <a:avLst/>
          </a:prstGeom>
        </p:spPr>
      </p:pic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8E40ACFA-FA7B-4CB1-A291-469E619411B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7337" y="3373720"/>
            <a:ext cx="1456272" cy="427780"/>
          </a:xfrm>
          <a:prstGeom prst="rect">
            <a:avLst/>
          </a:prstGeom>
        </p:spPr>
      </p:pic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52448F0C-DB20-49F6-A7E7-3D7C83218D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9024" y="2720270"/>
            <a:ext cx="952018" cy="952018"/>
          </a:xfrm>
          <a:prstGeom prst="rect">
            <a:avLst/>
          </a:prstGeom>
        </p:spPr>
      </p:pic>
      <p:pic>
        <p:nvPicPr>
          <p:cNvPr id="12" name="Picture 11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1ED5B5B1-1E6B-44FC-B337-7D08E99CB6D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5227" y="3006269"/>
            <a:ext cx="2056069" cy="50316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9FEC091-57D2-4B45-8952-7CEF162D931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59662" y="3518629"/>
            <a:ext cx="687196" cy="274339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4BF6082-6973-4B40-BB2A-115281594A3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525729" y="3518630"/>
            <a:ext cx="687196" cy="274339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3969A4C-070F-4417-A0C1-40A03D4CBE9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445143" y="3518629"/>
            <a:ext cx="687196" cy="2743395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EC872132-935B-4317-B46B-FDE722FC312F}"/>
              </a:ext>
            </a:extLst>
          </p:cNvPr>
          <p:cNvSpPr txBox="1"/>
          <p:nvPr/>
        </p:nvSpPr>
        <p:spPr>
          <a:xfrm>
            <a:off x="1263115" y="5095425"/>
            <a:ext cx="22322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dirty="0"/>
              <a:t>Tworzenie</a:t>
            </a:r>
            <a:r>
              <a:rPr lang="en-US" dirty="0"/>
              <a:t> diagram</a:t>
            </a:r>
            <a:r>
              <a:rPr lang="pl-PL" dirty="0"/>
              <a:t>ów oraz specyfikacja systemu</a:t>
            </a:r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4104F05-CFC1-4E48-BCE5-DCAA64BA6B0D}"/>
              </a:ext>
            </a:extLst>
          </p:cNvPr>
          <p:cNvSpPr txBox="1"/>
          <p:nvPr/>
        </p:nvSpPr>
        <p:spPr>
          <a:xfrm>
            <a:off x="4965398" y="5268107"/>
            <a:ext cx="18078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dirty="0"/>
              <a:t>Tworzenie bazy danych</a:t>
            </a:r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57F2EA2-9644-45E3-B3C0-B969C7157305}"/>
              </a:ext>
            </a:extLst>
          </p:cNvPr>
          <p:cNvSpPr txBox="1"/>
          <p:nvPr/>
        </p:nvSpPr>
        <p:spPr>
          <a:xfrm>
            <a:off x="8777821" y="5233925"/>
            <a:ext cx="20218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dirty="0"/>
              <a:t>Tworzenie aplikacji desktopowej</a:t>
            </a:r>
            <a:endParaRPr lang="en-US" dirty="0"/>
          </a:p>
        </p:txBody>
      </p:sp>
      <p:sp>
        <p:nvSpPr>
          <p:cNvPr id="31" name="Slide Number Placeholder 30">
            <a:extLst>
              <a:ext uri="{FF2B5EF4-FFF2-40B4-BE49-F238E27FC236}">
                <a16:creationId xmlns:a16="http://schemas.microsoft.com/office/drawing/2014/main" id="{2F584772-1F85-4DFE-9E1C-3A35CAF1B5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9248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1E7138-98ED-4A7D-8EBD-0D56C7043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b">
            <a:normAutofit/>
          </a:bodyPr>
          <a:lstStyle/>
          <a:p>
            <a:r>
              <a:rPr lang="pl-PL" dirty="0"/>
              <a:t>Mechanizmy bezpieczeństwa – poziom bazy danych</a:t>
            </a:r>
            <a:endParaRPr lang="en-US" dirty="0"/>
          </a:p>
        </p:txBody>
      </p:sp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74EB025F-BCF8-455E-AE45-841812769F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2120900"/>
            <a:ext cx="4639736" cy="3097025"/>
          </a:xfrm>
          <a:prstGeom prst="rect">
            <a:avLst/>
          </a:prstGeom>
          <a:noFill/>
        </p:spPr>
      </p:pic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A52E1E3E-EED2-4459-AE8B-9879B5D954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15944" y="2378353"/>
            <a:ext cx="4639736" cy="3748194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pl-PL" dirty="0"/>
              <a:t>Hasła przechowywane są w formie </a:t>
            </a:r>
            <a:r>
              <a:rPr lang="pl-PL" dirty="0" err="1"/>
              <a:t>zahaszowanej</a:t>
            </a:r>
            <a:r>
              <a:rPr lang="pl-PL" dirty="0"/>
              <a:t>.   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l-PL" dirty="0"/>
              <a:t> Hasła oraz dane kontaktowe klientów przechowywane są w osobnych tabelach.   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l-PL" dirty="0"/>
              <a:t>Przydzielenie użytkownikom uprawnienia do wykonywania określonych typów kwerend do konkretnych tabel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DE24ED-3847-4E9F-848D-62EBFAB0EC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2358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A19577-89CE-4ECA-87F4-102638F10C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Uprawnienia użytkowników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717AC8-769D-4C14-A936-44B83AE5A6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541" y="2357120"/>
            <a:ext cx="10046758" cy="30875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E8ABBA-1B0C-4C8A-8324-85AA332BF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6145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00217D-E5C6-485F-8189-39253500F2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0"/>
            <a:ext cx="10058400" cy="1450757"/>
          </a:xfrm>
        </p:spPr>
        <p:txBody>
          <a:bodyPr>
            <a:normAutofit/>
          </a:bodyPr>
          <a:lstStyle/>
          <a:p>
            <a:r>
              <a:rPr lang="pl-PL" sz="3600" dirty="0"/>
              <a:t>Projekt bazy danych</a:t>
            </a:r>
            <a:br>
              <a:rPr lang="pl-PL" sz="3600" dirty="0"/>
            </a:br>
            <a:endParaRPr lang="en-US" sz="3600" dirty="0"/>
          </a:p>
        </p:txBody>
      </p:sp>
      <p:pic>
        <p:nvPicPr>
          <p:cNvPr id="4" name="Picture 3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26645239-5E08-4910-83A1-336B53DFCD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90" y="1127891"/>
            <a:ext cx="11505237" cy="5204102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6E6542-7B14-4FFC-930F-7271EAB97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43693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8FDAB8-5A37-4FED-8F83-532B31193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Interfejs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89A83A-AD4F-49AD-9FE8-B2D136C599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9</a:t>
            </a:fld>
            <a:endParaRPr lang="en-US" dirty="0"/>
          </a:p>
        </p:txBody>
      </p:sp>
      <p:pic>
        <p:nvPicPr>
          <p:cNvPr id="5" name="Picture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98BD86C1-E416-420B-A356-647F6D5DC6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965" y="2042280"/>
            <a:ext cx="2124759" cy="1237672"/>
          </a:xfrm>
          <a:prstGeom prst="rect">
            <a:avLst/>
          </a:prstGeom>
        </p:spPr>
      </p:pic>
      <p:pic>
        <p:nvPicPr>
          <p:cNvPr id="7" name="Picture 6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1D653A2C-E34A-472C-B8BE-D75C4D277D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8642" y="3859942"/>
            <a:ext cx="1840535" cy="2454046"/>
          </a:xfrm>
          <a:prstGeom prst="rect">
            <a:avLst/>
          </a:prstGeom>
        </p:spPr>
      </p:pic>
      <p:pic>
        <p:nvPicPr>
          <p:cNvPr id="9" name="Picture 8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34D48246-035B-442E-A30D-13396FF81D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344" y="3897597"/>
            <a:ext cx="1840536" cy="1300017"/>
          </a:xfrm>
          <a:prstGeom prst="rect">
            <a:avLst/>
          </a:prstGeom>
        </p:spPr>
      </p:pic>
      <p:pic>
        <p:nvPicPr>
          <p:cNvPr id="11" name="Picture 10" descr="Chart&#10;&#10;Description automatically generated with medium confidence">
            <a:extLst>
              <a:ext uri="{FF2B5EF4-FFF2-40B4-BE49-F238E27FC236}">
                <a16:creationId xmlns:a16="http://schemas.microsoft.com/office/drawing/2014/main" id="{A2A9B8F7-E176-4F09-9993-C376CC69464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3825" y="2381174"/>
            <a:ext cx="2068040" cy="1379124"/>
          </a:xfrm>
          <a:prstGeom prst="rect">
            <a:avLst/>
          </a:prstGeom>
        </p:spPr>
      </p:pic>
      <p:pic>
        <p:nvPicPr>
          <p:cNvPr id="13" name="Picture 12" descr="Chart, funnel chart&#10;&#10;Description automatically generated">
            <a:extLst>
              <a:ext uri="{FF2B5EF4-FFF2-40B4-BE49-F238E27FC236}">
                <a16:creationId xmlns:a16="http://schemas.microsoft.com/office/drawing/2014/main" id="{7E2B7BE3-B278-4FD3-8D42-8DC79268784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5552" y="4404112"/>
            <a:ext cx="2068040" cy="1354135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521B6522-0D2C-4E29-8DFB-6091AD7712D8}"/>
              </a:ext>
            </a:extLst>
          </p:cNvPr>
          <p:cNvGrpSpPr/>
          <p:nvPr/>
        </p:nvGrpSpPr>
        <p:grpSpPr>
          <a:xfrm>
            <a:off x="955327" y="3458258"/>
            <a:ext cx="416160" cy="462600"/>
            <a:chOff x="1403345" y="3620258"/>
            <a:chExt cx="416160" cy="462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FB26945F-A26A-4C3C-BB72-396831E6778C}"/>
                    </a:ext>
                  </a:extLst>
                </p14:cNvPr>
                <p14:cNvContentPartPr/>
                <p14:nvPr/>
              </p14:nvContentPartPr>
              <p14:xfrm>
                <a:off x="1403345" y="3620258"/>
                <a:ext cx="411480" cy="41076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FB26945F-A26A-4C3C-BB72-396831E6778C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399025" y="3615938"/>
                  <a:ext cx="420120" cy="41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7719373C-512F-4E34-A4B4-210CDA9B2B14}"/>
                    </a:ext>
                  </a:extLst>
                </p14:cNvPr>
                <p14:cNvContentPartPr/>
                <p14:nvPr/>
              </p14:nvContentPartPr>
              <p14:xfrm>
                <a:off x="1801505" y="3925178"/>
                <a:ext cx="18000" cy="11088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7719373C-512F-4E34-A4B4-210CDA9B2B14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797185" y="3920858"/>
                  <a:ext cx="2664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F1AB4A0F-9464-4DAA-95ED-D99FA5548BD3}"/>
                    </a:ext>
                  </a:extLst>
                </p14:cNvPr>
                <p14:cNvContentPartPr/>
                <p14:nvPr/>
              </p14:nvContentPartPr>
              <p14:xfrm>
                <a:off x="1755425" y="4017338"/>
                <a:ext cx="55080" cy="6552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F1AB4A0F-9464-4DAA-95ED-D99FA5548BD3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751105" y="4013018"/>
                  <a:ext cx="63720" cy="74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CE724980-C077-46DC-AC0F-DE6EC79A64CA}"/>
                  </a:ext>
                </a:extLst>
              </p14:cNvPr>
              <p14:cNvContentPartPr/>
              <p14:nvPr/>
            </p14:nvContentPartPr>
            <p14:xfrm>
              <a:off x="3457828" y="3763178"/>
              <a:ext cx="452880" cy="43344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CE724980-C077-46DC-AC0F-DE6EC79A64C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453508" y="3758858"/>
                <a:ext cx="461520" cy="44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CE90D3A4-8C7D-4C48-9028-548AFCB4CD5B}"/>
                  </a:ext>
                </a:extLst>
              </p14:cNvPr>
              <p14:cNvContentPartPr/>
              <p14:nvPr/>
            </p14:nvContentPartPr>
            <p14:xfrm>
              <a:off x="3799468" y="3760298"/>
              <a:ext cx="123840" cy="7236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CE90D3A4-8C7D-4C48-9028-548AFCB4CD5B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795148" y="3755978"/>
                <a:ext cx="132480" cy="81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3" name="Group 22">
            <a:extLst>
              <a:ext uri="{FF2B5EF4-FFF2-40B4-BE49-F238E27FC236}">
                <a16:creationId xmlns:a16="http://schemas.microsoft.com/office/drawing/2014/main" id="{3854DFEB-EEDC-42BA-92FA-DDA751F73603}"/>
              </a:ext>
            </a:extLst>
          </p:cNvPr>
          <p:cNvGrpSpPr/>
          <p:nvPr/>
        </p:nvGrpSpPr>
        <p:grpSpPr>
          <a:xfrm>
            <a:off x="3448828" y="4603058"/>
            <a:ext cx="542880" cy="361800"/>
            <a:chOff x="4165265" y="4544018"/>
            <a:chExt cx="542880" cy="361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31BDD60E-E51B-4D5C-B7E4-5124D004F0B2}"/>
                    </a:ext>
                  </a:extLst>
                </p14:cNvPr>
                <p14:cNvContentPartPr/>
                <p14:nvPr/>
              </p14:nvContentPartPr>
              <p14:xfrm>
                <a:off x="4165265" y="4544018"/>
                <a:ext cx="490320" cy="33156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31BDD60E-E51B-4D5C-B7E4-5124D004F0B2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160945" y="4539698"/>
                  <a:ext cx="498960" cy="34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DD8AC277-AAB0-4FA9-B1BD-AC719DD34238}"/>
                    </a:ext>
                  </a:extLst>
                </p14:cNvPr>
                <p14:cNvContentPartPr/>
                <p14:nvPr/>
              </p14:nvContentPartPr>
              <p14:xfrm>
                <a:off x="4637585" y="4839578"/>
                <a:ext cx="70560" cy="6624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DD8AC277-AAB0-4FA9-B1BD-AC719DD34238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633265" y="4835258"/>
                  <a:ext cx="79200" cy="74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68E0EA11-A79A-4BB1-A3CB-D1178543DF67}"/>
                  </a:ext>
                </a:extLst>
              </p14:cNvPr>
              <p14:cNvContentPartPr/>
              <p14:nvPr/>
            </p14:nvContentPartPr>
            <p14:xfrm>
              <a:off x="6315413" y="5164052"/>
              <a:ext cx="395640" cy="9864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68E0EA11-A79A-4BB1-A3CB-D1178543DF67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311093" y="5159732"/>
                <a:ext cx="404280" cy="107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85653344"/>
      </p:ext>
    </p:extLst>
  </p:cSld>
  <p:clrMapOvr>
    <a:masterClrMapping/>
  </p:clrMapOvr>
</p:sld>
</file>

<file path=ppt/theme/theme1.xml><?xml version="1.0" encoding="utf-8"?>
<a:theme xmlns:a="http://schemas.openxmlformats.org/drawingml/2006/main" name="1_RetrospectVTI">
  <a:themeElements>
    <a:clrScheme name="Custom 37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9BA8B7"/>
      </a:accent1>
      <a:accent2>
        <a:srgbClr val="E6A02E"/>
      </a:accent2>
      <a:accent3>
        <a:srgbClr val="BF6A3B"/>
      </a:accent3>
      <a:accent4>
        <a:srgbClr val="92987A"/>
      </a:accent4>
      <a:accent5>
        <a:srgbClr val="857659"/>
      </a:accent5>
      <a:accent6>
        <a:srgbClr val="A0988C"/>
      </a:accent6>
      <a:hlink>
        <a:srgbClr val="00B0F0"/>
      </a:hlink>
      <a:folHlink>
        <a:srgbClr val="738F97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WO.pptx" id="{769520F8-BFE5-4C8C-A7AA-375C025A91CE}" vid="{AEAFD717-D3C8-4034-8F7E-D5220B0CCEB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Urban monochrome</Template>
  <TotalTime>2967</TotalTime>
  <Words>469</Words>
  <Application>Microsoft Office PowerPoint</Application>
  <PresentationFormat>Widescreen</PresentationFormat>
  <Paragraphs>128</Paragraphs>
  <Slides>29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Arial</vt:lpstr>
      <vt:lpstr>Bookman Old Style</vt:lpstr>
      <vt:lpstr>Calibri</vt:lpstr>
      <vt:lpstr>Franklin Gothic Book</vt:lpstr>
      <vt:lpstr>Wingdings</vt:lpstr>
      <vt:lpstr>1_RetrospectVTI</vt:lpstr>
      <vt:lpstr>Sklep komputerowy</vt:lpstr>
      <vt:lpstr>Cel projektu</vt:lpstr>
      <vt:lpstr>Przyjęte założenia </vt:lpstr>
      <vt:lpstr>Wymagania funkcjonalne</vt:lpstr>
      <vt:lpstr>Wykorzystane technologie i narzędzia </vt:lpstr>
      <vt:lpstr>Mechanizmy bezpieczeństwa – poziom bazy danych</vt:lpstr>
      <vt:lpstr>Uprawnienia użytkowników</vt:lpstr>
      <vt:lpstr>Projekt bazy danych </vt:lpstr>
      <vt:lpstr>Interfejs</vt:lpstr>
      <vt:lpstr>Implementacja systemu baz danych</vt:lpstr>
      <vt:lpstr>Implementacja systemu baz danych</vt:lpstr>
      <vt:lpstr>Testowanie bazy danych</vt:lpstr>
      <vt:lpstr>Testowanie bazy danych</vt:lpstr>
      <vt:lpstr>Testowanie bazy danych</vt:lpstr>
      <vt:lpstr>Testowanie bazy danych</vt:lpstr>
      <vt:lpstr>Mechanizmy bezpieczeństwa – poziom aplikacji</vt:lpstr>
      <vt:lpstr>Implementacja aplikacji</vt:lpstr>
      <vt:lpstr>Testowanie aplikacji</vt:lpstr>
      <vt:lpstr>Testowanie aplikacji</vt:lpstr>
      <vt:lpstr>Testowanie aplikacji –  sesja klienta</vt:lpstr>
      <vt:lpstr>Testowanie aplikacji –  sesja klienta</vt:lpstr>
      <vt:lpstr>Testowanie aplikacji –  sesja klienta</vt:lpstr>
      <vt:lpstr>Testowanie aplikacji –  sesja pracownika</vt:lpstr>
      <vt:lpstr>Testowanie aplikacji –  sesja pracownika</vt:lpstr>
      <vt:lpstr>Testowanie aplikacji –  sesja pracownika</vt:lpstr>
      <vt:lpstr>Testowanie aplikacji –  sesja pracownika</vt:lpstr>
      <vt:lpstr>Podsumowanie</vt:lpstr>
      <vt:lpstr>Literatura</vt:lpstr>
      <vt:lpstr>Dziękujemy za uwagę!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Sklep komputerowy</dc:title>
  <dc:creator>Анжела Гузаревич</dc:creator>
  <cp:lastModifiedBy>Анжела Гузаревич</cp:lastModifiedBy>
  <cp:revision>5</cp:revision>
  <dcterms:created xsi:type="dcterms:W3CDTF">2022-01-21T16:49:44Z</dcterms:created>
  <dcterms:modified xsi:type="dcterms:W3CDTF">2022-01-25T19:12:53Z</dcterms:modified>
</cp:coreProperties>
</file>